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300" r:id="rId4"/>
    <p:sldId id="267" r:id="rId5"/>
    <p:sldId id="287" r:id="rId6"/>
    <p:sldId id="301" r:id="rId7"/>
    <p:sldId id="288" r:id="rId8"/>
    <p:sldId id="289" r:id="rId9"/>
    <p:sldId id="286" r:id="rId10"/>
    <p:sldId id="290" r:id="rId11"/>
    <p:sldId id="293" r:id="rId12"/>
    <p:sldId id="294" r:id="rId13"/>
    <p:sldId id="268" r:id="rId14"/>
    <p:sldId id="272" r:id="rId15"/>
    <p:sldId id="282" r:id="rId16"/>
    <p:sldId id="269" r:id="rId17"/>
    <p:sldId id="292" r:id="rId18"/>
    <p:sldId id="291" r:id="rId19"/>
    <p:sldId id="283" r:id="rId20"/>
    <p:sldId id="271" r:id="rId21"/>
    <p:sldId id="281" r:id="rId22"/>
    <p:sldId id="278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7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rael-a-history-of.com/tower-of-babel.html%20israel-a-history-of.com" TargetMode="External"/><Relationship Id="rId13" Type="http://schemas.openxmlformats.org/officeDocument/2006/relationships/hyperlink" Target="https://www.pngegg.com/ko/png-dxcke/download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blog.naver.com/PostList.naver?blogId=sayung1219" TargetMode="External"/><Relationship Id="rId12" Type="http://schemas.openxmlformats.org/officeDocument/2006/relationships/hyperlink" Target="https://www.pngarts.com/ko/explore/105174" TargetMode="External"/><Relationship Id="rId2" Type="http://schemas.openxmlformats.org/officeDocument/2006/relationships/hyperlink" Target="https://www.deviantart.com/natali-hall/art/the-Dark-Tower-fanart-8816438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a.org/images/" TargetMode="External"/><Relationship Id="rId11" Type="http://schemas.openxmlformats.org/officeDocument/2006/relationships/hyperlink" Target="https://assetstore.unity.com/packages/3d/characters/centaurboss-187871" TargetMode="External"/><Relationship Id="rId5" Type="http://schemas.openxmlformats.org/officeDocument/2006/relationships/hyperlink" Target="https://visualstudio.microsoft.com/ko/" TargetMode="External"/><Relationship Id="rId15" Type="http://schemas.openxmlformats.org/officeDocument/2006/relationships/hyperlink" Target="https://www.pngegg.com/ko/png-emszz" TargetMode="External"/><Relationship Id="rId10" Type="http://schemas.openxmlformats.org/officeDocument/2006/relationships/hyperlink" Target="https://assetstore.unity.com/packages/3d/characters/humanoids/fantasy/undead-pack-43662" TargetMode="External"/><Relationship Id="rId4" Type="http://schemas.openxmlformats.org/officeDocument/2006/relationships/hyperlink" Target="https://unity.com/kr" TargetMode="External"/><Relationship Id="rId9" Type="http://schemas.openxmlformats.org/officeDocument/2006/relationships/hyperlink" Target="https://assetstore.unity.com/packages/3d/characters/humanoids/atart-character-bundle-198121#publisher" TargetMode="External"/><Relationship Id="rId14" Type="http://schemas.openxmlformats.org/officeDocument/2006/relationships/hyperlink" Target="https://www.pngegg.com/ko/png-dxirr/downlo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6.png"/><Relationship Id="rId7" Type="http://schemas.openxmlformats.org/officeDocument/2006/relationships/image" Target="../media/image19.gif"/><Relationship Id="rId12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gif"/><Relationship Id="rId5" Type="http://schemas.openxmlformats.org/officeDocument/2006/relationships/hyperlink" Target="https://assetstore.unity.com/packages/3d/characters/humanoids/atart-character-bundle-198121#publisher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7829859" y="4505926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2018182025 </a:t>
            </a:r>
            <a:r>
              <a:rPr lang="ko-KR" altLang="en-US" sz="2400" dirty="0">
                <a:solidFill>
                  <a:srgbClr val="FFFFFF"/>
                </a:solidFill>
              </a:rPr>
              <a:t>이승준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2018182024 </a:t>
            </a:r>
            <a:r>
              <a:rPr lang="ko-KR" altLang="en-US" sz="2400" dirty="0">
                <a:solidFill>
                  <a:srgbClr val="FFFFFF"/>
                </a:solidFill>
              </a:rPr>
              <a:t>이동현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2018180045 </a:t>
            </a:r>
            <a:r>
              <a:rPr lang="ko-KR" altLang="en-US" sz="2400" dirty="0" err="1">
                <a:solidFill>
                  <a:srgbClr val="FFFFFF"/>
                </a:solidFill>
              </a:rPr>
              <a:t>한수찬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8DA2255-57E1-881F-321B-9859954D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664F63-D16A-458A-D7EC-44338BCA6187}"/>
              </a:ext>
            </a:extLst>
          </p:cNvPr>
          <p:cNvSpPr txBox="1">
            <a:spLocks/>
          </p:cNvSpPr>
          <p:nvPr/>
        </p:nvSpPr>
        <p:spPr>
          <a:xfrm>
            <a:off x="2237232" y="6076046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</a:t>
            </a:r>
            <a:r>
              <a:rPr lang="en-US" altLang="ko-KR" sz="900" dirty="0"/>
              <a:t> : https://assetstore.unity.com/packages/3d/characters/creatures/polar-dragon-114966#content, Unity Asset Store, Villains for Hire</a:t>
            </a:r>
          </a:p>
        </p:txBody>
      </p:sp>
      <p:pic>
        <p:nvPicPr>
          <p:cNvPr id="8" name="그림 7" descr="전사이(가) 표시된 사진&#10;&#10;자동 생성된 설명">
            <a:extLst>
              <a:ext uri="{FF2B5EF4-FFF2-40B4-BE49-F238E27FC236}">
                <a16:creationId xmlns:a16="http://schemas.microsoft.com/office/drawing/2014/main" id="{373E16B2-B944-ECC0-2A36-6E274A74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40" y="1350038"/>
            <a:ext cx="5762933" cy="3655385"/>
          </a:xfrm>
          <a:prstGeom prst="rect">
            <a:avLst/>
          </a:prstGeom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A885A888-50FE-496B-2FE7-4FE04CC9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17" y="4913703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일반 몬스터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F0FA818-1435-253F-4BB2-458672A425EE}"/>
              </a:ext>
            </a:extLst>
          </p:cNvPr>
          <p:cNvSpPr txBox="1">
            <a:spLocks/>
          </p:cNvSpPr>
          <p:nvPr/>
        </p:nvSpPr>
        <p:spPr>
          <a:xfrm>
            <a:off x="7966089" y="4988075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보스 몬스터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B9943-0F03-1211-A24C-C8315FEE86B2}"/>
              </a:ext>
            </a:extLst>
          </p:cNvPr>
          <p:cNvSpPr txBox="1"/>
          <p:nvPr/>
        </p:nvSpPr>
        <p:spPr>
          <a:xfrm>
            <a:off x="1436367" y="5495605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근거리 타입</a:t>
            </a:r>
            <a:r>
              <a:rPr lang="en-US" altLang="ko-KR" dirty="0"/>
              <a:t>, </a:t>
            </a:r>
            <a:r>
              <a:rPr lang="ko-KR" altLang="en-US" dirty="0"/>
              <a:t>원거리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78A90-209A-CD5A-9B46-A5045B1F4C20}"/>
              </a:ext>
            </a:extLst>
          </p:cNvPr>
          <p:cNvSpPr txBox="1"/>
          <p:nvPr/>
        </p:nvSpPr>
        <p:spPr>
          <a:xfrm>
            <a:off x="6736904" y="550796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층에서 등장</a:t>
            </a:r>
            <a:r>
              <a:rPr lang="en-US" altLang="ko-KR" dirty="0"/>
              <a:t>, </a:t>
            </a:r>
            <a:r>
              <a:rPr lang="ko-KR" altLang="en-US" dirty="0"/>
              <a:t>다양한 패턴 사용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9C029-6EE3-4032-B5BC-F34C09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" y="2740895"/>
            <a:ext cx="2229161" cy="184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BB19A3-0AB3-45D1-8041-9E8432C7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84" y="2740895"/>
            <a:ext cx="2275416" cy="184810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3CE9AA-56A9-80E8-2534-A788337732B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170503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6" name="내용 개체 틀 8">
            <a:extLst>
              <a:ext uri="{FF2B5EF4-FFF2-40B4-BE49-F238E27FC236}">
                <a16:creationId xmlns:a16="http://schemas.microsoft.com/office/drawing/2014/main" id="{70BA6319-6875-2F67-9775-3B1E98249C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94" y="2016987"/>
            <a:ext cx="4320000" cy="4320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6801862" cy="390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50M X 50M</a:t>
            </a:r>
            <a:r>
              <a:rPr lang="ko-KR" altLang="en-US" sz="2200" dirty="0"/>
              <a:t>의 던전 내부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몬스터와 장애물 랜덤 생성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A* </a:t>
            </a:r>
            <a:r>
              <a:rPr lang="ko-KR" altLang="en-US" sz="1300" dirty="0"/>
              <a:t>알고리즘을 통해 플레이어 추적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적 전부 처치 시 포탈을 이용해 다음 층으로 이동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랜덤하게 탑 내부 환경 부여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비 </a:t>
            </a:r>
            <a:r>
              <a:rPr lang="en-US" altLang="ko-KR" sz="1300" dirty="0"/>
              <a:t>– </a:t>
            </a:r>
            <a:r>
              <a:rPr lang="ko-KR" altLang="en-US" sz="1300" dirty="0"/>
              <a:t>몬스터의 명중률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안개</a:t>
            </a:r>
            <a:r>
              <a:rPr lang="en-US" altLang="ko-KR" sz="1300" dirty="0"/>
              <a:t> – </a:t>
            </a:r>
            <a:r>
              <a:rPr lang="ko-KR" altLang="en-US" sz="1300" dirty="0"/>
              <a:t>시야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독가스 </a:t>
            </a:r>
            <a:r>
              <a:rPr lang="en-US" altLang="ko-KR" sz="1300" dirty="0"/>
              <a:t>– </a:t>
            </a:r>
            <a:r>
              <a:rPr lang="ko-KR" altLang="en-US" sz="1300" dirty="0"/>
              <a:t>근처 플레이어 체력 감소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함정 </a:t>
            </a:r>
            <a:r>
              <a:rPr lang="en-US" altLang="ko-KR" sz="1300" dirty="0"/>
              <a:t>– </a:t>
            </a:r>
            <a:r>
              <a:rPr lang="ko-KR" altLang="en-US" sz="1300" dirty="0"/>
              <a:t>일정시간 속박</a:t>
            </a:r>
            <a:endParaRPr lang="en-US" altLang="ko-KR" sz="13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22DDB84-F2FD-F4A5-890E-70395590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53" y="3970896"/>
            <a:ext cx="821729" cy="6448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442C5E-6AC2-130D-7B4D-5580F522C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96" y="4149886"/>
            <a:ext cx="539455" cy="52018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ECE624-0958-B188-B5C8-D414D0082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3307769"/>
            <a:ext cx="615268" cy="6448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CCA2CC0-2DA2-F50F-FFCF-666B3E8B6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17" y="3403441"/>
            <a:ext cx="648673" cy="6448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6B0F51E-C6AD-B88C-0EB3-816B8CD52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53" y="3972296"/>
            <a:ext cx="897099" cy="6448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C3841F-1384-9CEC-86D5-449328C0E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52" y="3556097"/>
            <a:ext cx="587310" cy="5201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F1F298D-7CE1-CBF2-34E6-4E492ED2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24" y="3528131"/>
            <a:ext cx="539455" cy="5201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던전</a:t>
            </a: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719549" y="1564181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61077" y="3724180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272921" y="1177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526973" y="38916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50M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967527-DEF8-5CF5-8EE0-A51AE3852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94" y="2012594"/>
            <a:ext cx="4320000" cy="4300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A9CDF2-4064-7CF9-2EF4-260AF5D3A48D}"/>
              </a:ext>
            </a:extLst>
          </p:cNvPr>
          <p:cNvSpPr txBox="1"/>
          <p:nvPr/>
        </p:nvSpPr>
        <p:spPr>
          <a:xfrm>
            <a:off x="7686575" y="6426467"/>
            <a:ext cx="412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비 상태 적용 모습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설명을 위한 예시 사진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02067-7BB9-187B-4A13-BDEDCEE97E9D}"/>
              </a:ext>
            </a:extLst>
          </p:cNvPr>
          <p:cNvSpPr/>
          <p:nvPr/>
        </p:nvSpPr>
        <p:spPr>
          <a:xfrm>
            <a:off x="11368871" y="4049792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4A0799-AF30-D1CC-3CB5-3958C84F1564}"/>
              </a:ext>
            </a:extLst>
          </p:cNvPr>
          <p:cNvSpPr/>
          <p:nvPr/>
        </p:nvSpPr>
        <p:spPr>
          <a:xfrm>
            <a:off x="7800149" y="4054184"/>
            <a:ext cx="594860" cy="254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입구</a:t>
            </a:r>
          </a:p>
        </p:txBody>
      </p:sp>
    </p:spTree>
    <p:extLst>
      <p:ext uri="{BB962C8B-B14F-4D97-AF65-F5344CB8AC3E}">
        <p14:creationId xmlns:p14="http://schemas.microsoft.com/office/powerpoint/2010/main" val="49984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DF3EA3F-5D77-CB73-B5E0-178943B9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F88D1-157A-8E2F-7A8A-6ACEE065946B}"/>
              </a:ext>
            </a:extLst>
          </p:cNvPr>
          <p:cNvSpPr txBox="1"/>
          <p:nvPr/>
        </p:nvSpPr>
        <p:spPr>
          <a:xfrm>
            <a:off x="583111" y="1928736"/>
            <a:ext cx="5051383" cy="3235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500M X 500M</a:t>
            </a:r>
            <a:r>
              <a:rPr lang="ko-KR" altLang="en-US" sz="2200" dirty="0"/>
              <a:t>의 마을 환경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DirectX </a:t>
            </a:r>
            <a:r>
              <a:rPr lang="ko-KR" altLang="en-US" sz="1300" dirty="0"/>
              <a:t>월드 좌표계의 </a:t>
            </a:r>
            <a:r>
              <a:rPr lang="en-US" altLang="ko-KR" sz="1300" dirty="0"/>
              <a:t>1.0</a:t>
            </a:r>
            <a:r>
              <a:rPr lang="ko-KR" altLang="en-US" sz="1300" dirty="0"/>
              <a:t>을 </a:t>
            </a:r>
            <a:r>
              <a:rPr lang="en-US" altLang="ko-KR" sz="1300" dirty="0"/>
              <a:t>1M</a:t>
            </a:r>
            <a:r>
              <a:rPr lang="ko-KR" altLang="en-US" sz="1300" dirty="0"/>
              <a:t>로 취급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최대 </a:t>
            </a:r>
            <a:r>
              <a:rPr lang="en-US" altLang="ko-KR" sz="2200" dirty="0"/>
              <a:t>3000</a:t>
            </a:r>
            <a:r>
              <a:rPr lang="ko-KR" altLang="en-US" sz="2200" dirty="0"/>
              <a:t>명의 동시접속 구현 예정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더미 클라이언트를 이용한 검증</a:t>
            </a:r>
            <a:endParaRPr lang="en-US" altLang="ko-KR" sz="13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채팅을 이용한 상호작용 가능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상점을 통한 플레이어 강화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던전 진입 가능</a:t>
            </a:r>
            <a:endParaRPr lang="en-US" altLang="ko-KR" sz="2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DC3853-4E35-0D2B-AA19-FE90193760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마을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2671B-D45C-2146-01DA-96F83DDE0F23}"/>
              </a:ext>
            </a:extLst>
          </p:cNvPr>
          <p:cNvSpPr txBox="1"/>
          <p:nvPr/>
        </p:nvSpPr>
        <p:spPr>
          <a:xfrm>
            <a:off x="9484105" y="118345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500M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FC2FB-70BF-EE38-7754-64A04ABE442B}"/>
              </a:ext>
            </a:extLst>
          </p:cNvPr>
          <p:cNvSpPr txBox="1"/>
          <p:nvPr/>
        </p:nvSpPr>
        <p:spPr>
          <a:xfrm>
            <a:off x="6268234" y="391217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500M</a:t>
            </a:r>
            <a:endParaRPr lang="ko-KR" altLang="en-US" dirty="0"/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9141D987-4C14-7334-CD63-005E8939FC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2" y="2037544"/>
            <a:ext cx="4320000" cy="432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ABFBE-213D-A839-53BC-839D4F1997C8}"/>
              </a:ext>
            </a:extLst>
          </p:cNvPr>
          <p:cNvSpPr/>
          <p:nvPr/>
        </p:nvSpPr>
        <p:spPr>
          <a:xfrm>
            <a:off x="7742737" y="3854603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상점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D7F5FD-4420-43EF-0408-194C973CC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228" y="4544710"/>
            <a:ext cx="658363" cy="77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FC7DE1-5268-CED6-B960-BDB928D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38" y="3662304"/>
            <a:ext cx="567633" cy="715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B7658-1352-784D-29D6-C6E1B6D8E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88" y="4127484"/>
            <a:ext cx="454014" cy="620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7F5C6F-7381-4094-3C9D-50FC5CA9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57" y="4748314"/>
            <a:ext cx="674745" cy="707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DF985-3D16-B26D-BC7D-7C86693A0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50" y="3682934"/>
            <a:ext cx="483269" cy="775245"/>
          </a:xfrm>
          <a:prstGeom prst="rect">
            <a:avLst/>
          </a:prstGeom>
        </p:spPr>
      </p:pic>
      <p:sp>
        <p:nvSpPr>
          <p:cNvPr id="2" name="원호 1">
            <a:extLst>
              <a:ext uri="{FF2B5EF4-FFF2-40B4-BE49-F238E27FC236}">
                <a16:creationId xmlns:a16="http://schemas.microsoft.com/office/drawing/2014/main" id="{FA8ACF2A-FF3A-0DA0-2948-F08F3C225464}"/>
              </a:ext>
            </a:extLst>
          </p:cNvPr>
          <p:cNvSpPr/>
          <p:nvPr/>
        </p:nvSpPr>
        <p:spPr>
          <a:xfrm>
            <a:off x="7662137" y="1584738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B1EB12F-2D96-227C-32D3-9F5E0AAB8261}"/>
              </a:ext>
            </a:extLst>
          </p:cNvPr>
          <p:cNvSpPr/>
          <p:nvPr/>
        </p:nvSpPr>
        <p:spPr>
          <a:xfrm rot="16200000">
            <a:off x="5503665" y="3744737"/>
            <a:ext cx="4319999" cy="914400"/>
          </a:xfrm>
          <a:prstGeom prst="arc">
            <a:avLst>
              <a:gd name="adj1" fmla="val 10806979"/>
              <a:gd name="adj2" fmla="val 874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165A45-8461-A754-EE73-87175C328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91" y="3079358"/>
            <a:ext cx="483269" cy="775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7659A8-502F-11E0-68EF-DCE45A19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0" y="2886292"/>
            <a:ext cx="454014" cy="6208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12EC93-BAAF-2ADD-A9D1-D34BF134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42" y="3607828"/>
            <a:ext cx="567633" cy="7154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EC02E4-27F8-627F-55DA-BA9F37E8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9" y="4096843"/>
            <a:ext cx="658363" cy="7752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AA48F8-6F14-0AE9-8538-115971F62AF5}"/>
              </a:ext>
            </a:extLst>
          </p:cNvPr>
          <p:cNvSpPr/>
          <p:nvPr/>
        </p:nvSpPr>
        <p:spPr>
          <a:xfrm>
            <a:off x="11124904" y="3834245"/>
            <a:ext cx="762592" cy="546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탑 입구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E8FA4-A1F4-6318-B9E7-B01A2AAB2275}"/>
              </a:ext>
            </a:extLst>
          </p:cNvPr>
          <p:cNvSpPr txBox="1"/>
          <p:nvPr/>
        </p:nvSpPr>
        <p:spPr>
          <a:xfrm>
            <a:off x="7686575" y="6426467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</a:t>
            </a:r>
            <a:r>
              <a:rPr lang="ko-KR" altLang="en-US" sz="1600" b="1" dirty="0"/>
              <a:t>설명을 위한 예시 사진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9917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B8198-38E7-6B1B-BFCF-1487B8582D93}"/>
              </a:ext>
            </a:extLst>
          </p:cNvPr>
          <p:cNvSpPr txBox="1"/>
          <p:nvPr/>
        </p:nvSpPr>
        <p:spPr>
          <a:xfrm>
            <a:off x="792480" y="649645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게임 방법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조작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3320615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440380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4744720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4744719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3714714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2568048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4403801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3730506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256804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440176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4468106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436457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5399726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580988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624900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SPACE: </a:t>
            </a:r>
            <a:r>
              <a:rPr lang="ko-KR" altLang="en-US" dirty="0"/>
              <a:t>점프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3360889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4364574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3360889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620835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255137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3450216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5674701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474471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876738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257408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3066206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88255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95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2A8A4BC8-D473-2EAD-994A-3114A0C4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타 게임과의 비교</a:t>
            </a:r>
          </a:p>
        </p:txBody>
      </p:sp>
      <p:pic>
        <p:nvPicPr>
          <p:cNvPr id="2" name="그림 1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1F215FE4-DCE6-93BE-CDF6-FF8AC0D12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57" y="2374000"/>
            <a:ext cx="4507200" cy="2536161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B0E160A-F453-1F21-0C3C-31C62196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44" y="2374001"/>
            <a:ext cx="4507200" cy="25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FB845-2D94-31D2-E491-C916B2C337DA}"/>
              </a:ext>
            </a:extLst>
          </p:cNvPr>
          <p:cNvSpPr txBox="1"/>
          <p:nvPr/>
        </p:nvSpPr>
        <p:spPr>
          <a:xfrm>
            <a:off x="4015141" y="5557298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원신의</a:t>
            </a:r>
            <a:r>
              <a:rPr lang="ko-KR" altLang="en-US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중 하나인 </a:t>
            </a:r>
            <a:r>
              <a:rPr lang="en-US" altLang="ko-KR" dirty="0"/>
              <a:t>‘</a:t>
            </a:r>
            <a:r>
              <a:rPr lang="ko-KR" altLang="en-US" dirty="0"/>
              <a:t>비경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7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F782A7F9-9651-F746-3358-BF7C67DD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585DE-6F6C-3F9C-8587-CEB5F03A03CF}"/>
              </a:ext>
            </a:extLst>
          </p:cNvPr>
          <p:cNvSpPr txBox="1"/>
          <p:nvPr/>
        </p:nvSpPr>
        <p:spPr>
          <a:xfrm>
            <a:off x="792480" y="2118589"/>
            <a:ext cx="5557932" cy="146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유사점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혼자 또는 여럿이서 던전</a:t>
            </a:r>
            <a:r>
              <a:rPr lang="en-US" altLang="ko-KR" sz="1600" dirty="0"/>
              <a:t>(</a:t>
            </a:r>
            <a:r>
              <a:rPr lang="ko-KR" altLang="en-US" sz="1600" dirty="0"/>
              <a:t>비경</a:t>
            </a:r>
            <a:r>
              <a:rPr lang="en-US" altLang="ko-KR" sz="1600" dirty="0"/>
              <a:t>)</a:t>
            </a:r>
            <a:r>
              <a:rPr lang="ko-KR" altLang="en-US" sz="1600" dirty="0"/>
              <a:t>에 입장하여 적을 처치</a:t>
            </a:r>
            <a:r>
              <a:rPr lang="en-US" altLang="ko-KR" sz="1600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서로 다른 특징을 가진 캐릭터 존재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47D6F-AEB9-8D99-7F94-BE90BD7886B1}"/>
              </a:ext>
            </a:extLst>
          </p:cNvPr>
          <p:cNvSpPr txBox="1"/>
          <p:nvPr/>
        </p:nvSpPr>
        <p:spPr>
          <a:xfrm>
            <a:off x="792480" y="4451585"/>
            <a:ext cx="9246442" cy="1429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차이점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/>
              <a:t>원신</a:t>
            </a:r>
            <a:r>
              <a:rPr lang="en-US" altLang="ko-KR" sz="1600" dirty="0"/>
              <a:t>’</a:t>
            </a:r>
            <a:r>
              <a:rPr lang="ko-KR" altLang="en-US" sz="1600" dirty="0"/>
              <a:t>에서 던전</a:t>
            </a:r>
            <a:r>
              <a:rPr lang="en-US" altLang="ko-KR" sz="1600" dirty="0"/>
              <a:t>(</a:t>
            </a:r>
            <a:r>
              <a:rPr lang="ko-KR" altLang="en-US" sz="1600" dirty="0"/>
              <a:t>비경</a:t>
            </a:r>
            <a:r>
              <a:rPr lang="en-US" altLang="ko-KR" sz="1600" dirty="0"/>
              <a:t>)</a:t>
            </a:r>
            <a:r>
              <a:rPr lang="ko-KR" altLang="en-US" sz="1600" dirty="0"/>
              <a:t>은 메인 컨텐츠가 아님</a:t>
            </a:r>
            <a:r>
              <a:rPr lang="en-US" altLang="ko-KR" sz="1600" dirty="0"/>
              <a:t>. </a:t>
            </a:r>
            <a:r>
              <a:rPr lang="ko-KR" altLang="en-US" sz="1600" dirty="0"/>
              <a:t>속칭 </a:t>
            </a:r>
            <a:r>
              <a:rPr lang="en-US" altLang="ko-KR" sz="1600" dirty="0"/>
              <a:t>‘</a:t>
            </a:r>
            <a:r>
              <a:rPr lang="ko-KR" altLang="en-US" sz="1600" dirty="0"/>
              <a:t>노가다</a:t>
            </a:r>
            <a:r>
              <a:rPr lang="en-US" altLang="ko-KR" sz="1600" dirty="0"/>
              <a:t>’</a:t>
            </a:r>
            <a:r>
              <a:rPr lang="ko-KR" altLang="en-US" sz="1600" dirty="0"/>
              <a:t>를 위해 똑같은 비경을 반복해야 함</a:t>
            </a:r>
            <a:r>
              <a:rPr lang="en-US" altLang="ko-KR" sz="1600" dirty="0"/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 err="1"/>
              <a:t>세상끝</a:t>
            </a:r>
            <a:r>
              <a:rPr lang="en-US" altLang="ko-KR" sz="1600" dirty="0"/>
              <a:t>’</a:t>
            </a:r>
            <a:r>
              <a:rPr lang="ko-KR" altLang="en-US" sz="1600" dirty="0"/>
              <a:t>은 비</a:t>
            </a:r>
            <a:r>
              <a:rPr lang="en-US" altLang="ko-KR" sz="1600" dirty="0"/>
              <a:t>, </a:t>
            </a:r>
            <a:r>
              <a:rPr lang="ko-KR" altLang="en-US" sz="1600" dirty="0"/>
              <a:t>안개</a:t>
            </a:r>
            <a:r>
              <a:rPr lang="en-US" altLang="ko-KR" sz="1600" dirty="0"/>
              <a:t>, </a:t>
            </a:r>
            <a:r>
              <a:rPr lang="ko-KR" altLang="en-US" sz="1600" dirty="0"/>
              <a:t>독가스</a:t>
            </a:r>
            <a:r>
              <a:rPr lang="en-US" altLang="ko-KR" sz="1600" dirty="0"/>
              <a:t>, </a:t>
            </a:r>
            <a:r>
              <a:rPr lang="ko-KR" altLang="en-US" sz="1600" dirty="0"/>
              <a:t>함정 등 </a:t>
            </a:r>
            <a:r>
              <a:rPr lang="ko-KR" altLang="en-US" sz="1600" b="1" dirty="0"/>
              <a:t>매번 랜덤하게 등장하는 </a:t>
            </a:r>
            <a:r>
              <a:rPr lang="ko-KR" altLang="en-US" sz="1600" b="1" dirty="0" err="1"/>
              <a:t>기믹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플레이어의 흥미 유발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03107-1ADE-5ACB-978E-7ABE691E2730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타 게임과의 비교</a:t>
            </a:r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D3EE8750-A96E-74BA-CF17-17F0C09B8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57" y="2548863"/>
            <a:ext cx="2654736" cy="1541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1518C5-6B2A-19F7-361D-BB2C9CB5A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58" y="2690563"/>
            <a:ext cx="769633" cy="603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7AA60-1EA9-E45D-3D91-B62A61A92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91" y="3415545"/>
            <a:ext cx="505255" cy="4872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30DF33-F1E2-366C-88D3-A98711E24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37" y="3281225"/>
            <a:ext cx="576261" cy="603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91AB3C-1E71-6A18-E170-47718CBF6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87" y="3126193"/>
            <a:ext cx="607548" cy="603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0ED3C3-6686-A699-1977-515903FA8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11" y="3212168"/>
            <a:ext cx="840224" cy="603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3187BD-7A80-A548-C6A8-22141E322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39" y="2736805"/>
            <a:ext cx="550075" cy="487209"/>
          </a:xfrm>
          <a:prstGeom prst="rect">
            <a:avLst/>
          </a:prstGeom>
        </p:spPr>
      </p:pic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3DF375CE-AA5E-508F-77E4-24D354A27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79" y="2548863"/>
            <a:ext cx="2654736" cy="15413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4473B1-2C0D-4C31-C27C-3B9045F01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20" y="2624412"/>
            <a:ext cx="769633" cy="6039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BE1516-46EE-7DDA-63CC-0C81DDB1A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51" y="3464762"/>
            <a:ext cx="505255" cy="487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01A174-870E-0B39-5F3E-49F98BDF5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59" y="3281225"/>
            <a:ext cx="576261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1B807-779C-F179-2AFE-E03BCB2AB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59" y="3226185"/>
            <a:ext cx="607548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12C7F2-66FD-71B3-7FE1-2555E4F58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877" y="2619495"/>
            <a:ext cx="840224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5633E9-7C2F-B94D-3AB0-6A9DDCD86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80" y="2968564"/>
            <a:ext cx="550075" cy="4872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A5F8B5-6719-2BD2-38DC-5F70AB0A1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06" y="3281225"/>
            <a:ext cx="505255" cy="487210"/>
          </a:xfrm>
          <a:prstGeom prst="rect">
            <a:avLst/>
          </a:prstGeom>
        </p:spPr>
      </p:pic>
      <p:pic>
        <p:nvPicPr>
          <p:cNvPr id="21" name="내용 개체 틀 8">
            <a:extLst>
              <a:ext uri="{FF2B5EF4-FFF2-40B4-BE49-F238E27FC236}">
                <a16:creationId xmlns:a16="http://schemas.microsoft.com/office/drawing/2014/main" id="{05DD3F50-31E9-6D71-5300-69BB2576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57" y="602980"/>
            <a:ext cx="2654736" cy="15413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7B1AEA-0CD3-62EF-64A8-C2BEA0CA3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13" y="1479684"/>
            <a:ext cx="769633" cy="6039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8260E7-004B-C66D-56B4-10B2C5F2D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77" y="959932"/>
            <a:ext cx="576261" cy="6039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DBA5CB-753A-DE0A-3AEA-0A688D9B3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60" y="1004652"/>
            <a:ext cx="607548" cy="6039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3A5B24-A922-4E5C-4F0F-2707DD592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39" y="1400771"/>
            <a:ext cx="840224" cy="6039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5D52BF-1C94-FCED-F35A-EB903070D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32" y="966066"/>
            <a:ext cx="550075" cy="4872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51D80DF-FDCD-6D30-6AA5-944DB10D2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17" y="992474"/>
            <a:ext cx="505255" cy="487210"/>
          </a:xfrm>
          <a:prstGeom prst="rect">
            <a:avLst/>
          </a:prstGeom>
        </p:spPr>
      </p:pic>
      <p:pic>
        <p:nvPicPr>
          <p:cNvPr id="28" name="내용 개체 틀 8">
            <a:extLst>
              <a:ext uri="{FF2B5EF4-FFF2-40B4-BE49-F238E27FC236}">
                <a16:creationId xmlns:a16="http://schemas.microsoft.com/office/drawing/2014/main" id="{578D419B-6D12-FBFA-88E8-58234E3D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73" y="601657"/>
            <a:ext cx="2654736" cy="15413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88DB2A-90BD-64E9-A7DA-E774D9564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164" y="784061"/>
            <a:ext cx="769633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65BB22-0195-830C-4D5F-D601B07500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53" y="1334019"/>
            <a:ext cx="576261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3B0A33-A5B2-2311-3B91-88D228361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03" y="1239889"/>
            <a:ext cx="651889" cy="6480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48F291-DEA7-F781-9BB9-F111C9106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978" y="1265908"/>
            <a:ext cx="840224" cy="6039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9A27B2-C920-1130-3026-55506A58D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14" y="913243"/>
            <a:ext cx="505255" cy="48721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58C28B-3005-7229-198C-5ECD8C06A5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73" y="3071654"/>
            <a:ext cx="550075" cy="4872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07A1C2-BF4C-49E8-F064-2631B0D52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821" y="1516867"/>
            <a:ext cx="840224" cy="6039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C701A1C-63E7-BC17-BDA2-43ABDA891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74" y="755525"/>
            <a:ext cx="840224" cy="6039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A97317-9EC9-2146-E6CF-EBCE2EA90E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6" y="612968"/>
            <a:ext cx="2668656" cy="15002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2C489AA-DA8A-E1D2-A28E-4B8F302819F8}"/>
              </a:ext>
            </a:extLst>
          </p:cNvPr>
          <p:cNvSpPr txBox="1"/>
          <p:nvPr/>
        </p:nvSpPr>
        <p:spPr>
          <a:xfrm>
            <a:off x="6459071" y="21943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</a:t>
            </a:r>
          </a:p>
        </p:txBody>
      </p:sp>
      <p:pic>
        <p:nvPicPr>
          <p:cNvPr id="39" name="그림 38" descr="구름, 하늘, 흐림이(가) 표시된 사진&#10;&#10;자동 생성된 설명">
            <a:extLst>
              <a:ext uri="{FF2B5EF4-FFF2-40B4-BE49-F238E27FC236}">
                <a16:creationId xmlns:a16="http://schemas.microsoft.com/office/drawing/2014/main" id="{6FFE8DA8-8A5C-1E44-8DE3-0C460C6CAA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771" y="601656"/>
            <a:ext cx="2668656" cy="16824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DD2C25-269F-EDCB-5BD7-B71DE2329C4A}"/>
              </a:ext>
            </a:extLst>
          </p:cNvPr>
          <p:cNvSpPr txBox="1"/>
          <p:nvPr/>
        </p:nvSpPr>
        <p:spPr>
          <a:xfrm>
            <a:off x="9249771" y="21612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2F0012-D13E-799D-D964-2E5910DB1A9C}"/>
              </a:ext>
            </a:extLst>
          </p:cNvPr>
          <p:cNvSpPr txBox="1"/>
          <p:nvPr/>
        </p:nvSpPr>
        <p:spPr>
          <a:xfrm>
            <a:off x="9254940" y="4080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1B1127-91D0-C125-9F27-536B13F26F23}"/>
              </a:ext>
            </a:extLst>
          </p:cNvPr>
          <p:cNvSpPr txBox="1"/>
          <p:nvPr/>
        </p:nvSpPr>
        <p:spPr>
          <a:xfrm>
            <a:off x="6505871" y="40754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독가스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AFF63E1-63C6-A647-F666-F35583EBB8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15" y="2741443"/>
            <a:ext cx="1167563" cy="5412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CF0F8F0-65FB-7B70-4056-5A78B3670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84" y="3574281"/>
            <a:ext cx="1167563" cy="5412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57C016E-AE3A-0C9A-E979-573CBB6B0B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12" y="2923562"/>
            <a:ext cx="1167563" cy="5412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1C378F7-22C6-EDB1-ED52-13F7DF765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70" y="2985502"/>
            <a:ext cx="505255" cy="48721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8198E58-26AA-7FE3-1676-D3954019C5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81" y="3723434"/>
            <a:ext cx="370767" cy="37076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7AAC206-1FAB-0659-145D-9235ABD1B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19" y="2951168"/>
            <a:ext cx="370767" cy="37076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64FDD33-2383-6A1A-507A-42A4BC7A80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699" y="3662409"/>
            <a:ext cx="370767" cy="37076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2BE915D-BFE1-5E84-25AA-DB71181C5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431" y="2649964"/>
            <a:ext cx="370767" cy="3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20992" y="1941362"/>
            <a:ext cx="4492454" cy="945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6000" dirty="0"/>
              <a:t>개발 환경</a:t>
            </a:r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8" name="Oval 107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github 로고 무료 아이콘">
            <a:extLst>
              <a:ext uri="{FF2B5EF4-FFF2-40B4-BE49-F238E27FC236}">
                <a16:creationId xmlns:a16="http://schemas.microsoft.com/office/drawing/2014/main" id="{C6FE02F9-9D0B-5832-C1CF-3B45DE5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45" y="696037"/>
            <a:ext cx="1017204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FDE5647-7702-4DA5-5251-E46BA6E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8456" y="3261826"/>
            <a:ext cx="1650222" cy="16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CF93486-02BB-4898-A177-DACEB2D0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3518" y="537470"/>
            <a:ext cx="3547629" cy="10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E5AA7B-6C48-C122-3271-2E64E831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3360" y="4751425"/>
            <a:ext cx="3134772" cy="19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idelines for Using Unity Trademarks - Unity">
            <a:extLst>
              <a:ext uri="{FF2B5EF4-FFF2-40B4-BE49-F238E27FC236}">
                <a16:creationId xmlns:a16="http://schemas.microsoft.com/office/drawing/2014/main" id="{9869A88B-CA7A-5330-467B-3E0DC73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2737" y="5623129"/>
            <a:ext cx="2754569" cy="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6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77B41B82-D5A8-5CAE-F2FB-E0030A920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요소 및 중점 연구분야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9B1D3-C136-9457-9D55-03B77470976A}"/>
              </a:ext>
            </a:extLst>
          </p:cNvPr>
          <p:cNvSpPr txBox="1"/>
          <p:nvPr/>
        </p:nvSpPr>
        <p:spPr>
          <a:xfrm>
            <a:off x="792480" y="1768642"/>
            <a:ext cx="7590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800" dirty="0"/>
              <a:t>DirectX 12 </a:t>
            </a:r>
            <a:r>
              <a:rPr lang="ko-KR" altLang="en-US" sz="2800" dirty="0"/>
              <a:t>멀티 스레드 렌더링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 개의 스레드와 커맨드 리스트를 사용하여 효과적인 렌더링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15%</a:t>
            </a:r>
            <a:r>
              <a:rPr lang="ko-KR" altLang="en-US" dirty="0"/>
              <a:t>의 프레임 개선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73ACC-5CAA-E314-C9B3-D515B840F395}"/>
              </a:ext>
            </a:extLst>
          </p:cNvPr>
          <p:cNvSpPr txBox="1"/>
          <p:nvPr/>
        </p:nvSpPr>
        <p:spPr>
          <a:xfrm>
            <a:off x="792480" y="2951946"/>
            <a:ext cx="83792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셰이더를</a:t>
            </a:r>
            <a:r>
              <a:rPr lang="ko-KR" altLang="en-US" sz="2800" dirty="0"/>
              <a:t> 이용한 환경효과 및 시각처리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 </a:t>
            </a:r>
            <a:r>
              <a:rPr lang="ko-KR" altLang="en-US" dirty="0" err="1"/>
              <a:t>셰이더</a:t>
            </a:r>
            <a:r>
              <a:rPr lang="en-US" altLang="ko-KR" dirty="0"/>
              <a:t>(</a:t>
            </a:r>
            <a:r>
              <a:rPr lang="ko-KR" altLang="en-US" dirty="0" err="1"/>
              <a:t>블러링</a:t>
            </a:r>
            <a:r>
              <a:rPr lang="en-US" altLang="ko-KR" dirty="0"/>
              <a:t>)</a:t>
            </a:r>
            <a:r>
              <a:rPr lang="ko-KR" altLang="en-US" dirty="0"/>
              <a:t>를 활용한 안개 효과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스트림 출력과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이용한 던전 내 비 또는 스킬 사용 시 특수효과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A557-F0D5-C69A-F2D6-CBCDA1F2E7EC}"/>
              </a:ext>
            </a:extLst>
          </p:cNvPr>
          <p:cNvSpPr txBox="1"/>
          <p:nvPr/>
        </p:nvSpPr>
        <p:spPr>
          <a:xfrm>
            <a:off x="792480" y="4135250"/>
            <a:ext cx="9209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IOCP</a:t>
            </a:r>
            <a:r>
              <a:rPr lang="ko-KR" altLang="en-US" sz="2800" dirty="0"/>
              <a:t>를 활용한 </a:t>
            </a:r>
            <a:r>
              <a:rPr lang="en-US" altLang="ko-KR" sz="2800" dirty="0"/>
              <a:t>MORPG </a:t>
            </a:r>
            <a:r>
              <a:rPr lang="ko-KR" altLang="en-US" sz="2800" dirty="0"/>
              <a:t>게임 서버 구현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IOCP</a:t>
            </a:r>
            <a:r>
              <a:rPr lang="ko-KR" altLang="en-US" dirty="0"/>
              <a:t> 서버 구현</a:t>
            </a:r>
            <a:r>
              <a:rPr lang="en-US" altLang="ko-KR" dirty="0"/>
              <a:t>, </a:t>
            </a:r>
            <a:r>
              <a:rPr lang="ko-KR" altLang="en-US" dirty="0"/>
              <a:t>동시접속 </a:t>
            </a:r>
            <a:r>
              <a:rPr lang="en-US" altLang="ko-KR" dirty="0"/>
              <a:t>3000</a:t>
            </a:r>
            <a:r>
              <a:rPr lang="ko-KR" altLang="en-US" dirty="0"/>
              <a:t>명 목표</a:t>
            </a:r>
            <a:r>
              <a:rPr lang="en-US" altLang="ko-KR" dirty="0"/>
              <a:t>(</a:t>
            </a:r>
            <a:r>
              <a:rPr lang="ko-KR" altLang="en-US" dirty="0"/>
              <a:t>더미 클라이언트를 활용한 검증 예정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섹터 분할</a:t>
            </a:r>
            <a:r>
              <a:rPr lang="en-US" altLang="ko-KR" dirty="0"/>
              <a:t>, </a:t>
            </a:r>
            <a:r>
              <a:rPr lang="ko-KR" altLang="en-US" dirty="0"/>
              <a:t>시야 처리</a:t>
            </a:r>
            <a:r>
              <a:rPr lang="en-US" altLang="ko-KR" dirty="0"/>
              <a:t>, </a:t>
            </a:r>
            <a:r>
              <a:rPr lang="ko-KR" altLang="en-US" dirty="0"/>
              <a:t>게임 룸 분할을 적용하여 서버 부하 감소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24D6-7E47-2697-E194-1B9A28886CE8}"/>
              </a:ext>
            </a:extLst>
          </p:cNvPr>
          <p:cNvSpPr txBox="1"/>
          <p:nvPr/>
        </p:nvSpPr>
        <p:spPr>
          <a:xfrm>
            <a:off x="792480" y="5318554"/>
            <a:ext cx="7508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4. 3D </a:t>
            </a:r>
            <a:r>
              <a:rPr lang="ko-KR" altLang="en-US" sz="2800" dirty="0"/>
              <a:t>애니메이션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스키닝</a:t>
            </a:r>
            <a:r>
              <a:rPr lang="ko-KR" altLang="en-US" dirty="0"/>
              <a:t> 애니메이션을 이용한 캐릭터</a:t>
            </a:r>
            <a:r>
              <a:rPr lang="en-US" altLang="ko-KR" dirty="0"/>
              <a:t>, </a:t>
            </a:r>
            <a:r>
              <a:rPr lang="ko-KR" altLang="en-US" dirty="0"/>
              <a:t>적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애니메이션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자연스러운 애니메이션 간 전환 구현</a:t>
            </a:r>
          </a:p>
        </p:txBody>
      </p:sp>
    </p:spTree>
    <p:extLst>
      <p:ext uri="{BB962C8B-B14F-4D97-AF65-F5344CB8AC3E}">
        <p14:creationId xmlns:p14="http://schemas.microsoft.com/office/powerpoint/2010/main" val="72801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8A94063-EA3B-E1DB-DABD-9688CA52C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개인별 준비 현황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9D7C221-AF33-A703-C96B-56CFF75F7992}"/>
              </a:ext>
            </a:extLst>
          </p:cNvPr>
          <p:cNvGraphicFramePr>
            <a:graphicFrameLocks noGrp="1"/>
          </p:cNvGraphicFramePr>
          <p:nvPr/>
        </p:nvGraphicFramePr>
        <p:xfrm>
          <a:off x="939801" y="2331364"/>
          <a:ext cx="10312398" cy="32854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746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43746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7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432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3D</a:t>
                      </a:r>
                      <a:r>
                        <a:rPr lang="ko-KR" altLang="en-US" dirty="0"/>
                        <a:t>게임프로그래밍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게임수학 수강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C, C++ </a:t>
                      </a:r>
                      <a:r>
                        <a:rPr lang="ko-KR" altLang="en-US" dirty="0"/>
                        <a:t>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STL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기초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네트워크 게임 프로그래밍 수강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서버 프로그래밍 수강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7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E0E539E4-F35C-DA08-5440-42315FDB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65385-CB16-10D3-6D17-34945397CB7F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역할 분담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7010EBD-5BCF-BD6D-7B73-5F78AF5E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52754"/>
              </p:ext>
            </p:extLst>
          </p:nvPr>
        </p:nvGraphicFramePr>
        <p:xfrm>
          <a:off x="421341" y="2185893"/>
          <a:ext cx="11349318" cy="3759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3106">
                  <a:extLst>
                    <a:ext uri="{9D8B030D-6E8A-4147-A177-3AD203B41FA5}">
                      <a16:colId xmlns:a16="http://schemas.microsoft.com/office/drawing/2014/main" val="1296633033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3494365665"/>
                    </a:ext>
                  </a:extLst>
                </a:gridCol>
                <a:gridCol w="3783106">
                  <a:extLst>
                    <a:ext uri="{9D8B030D-6E8A-4147-A177-3AD203B41FA5}">
                      <a16:colId xmlns:a16="http://schemas.microsoft.com/office/drawing/2014/main" val="2251497818"/>
                    </a:ext>
                  </a:extLst>
                </a:gridCol>
              </a:tblGrid>
              <a:tr h="76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이승준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이동현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/>
                        <a:t>한수찬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85616"/>
                  </a:ext>
                </a:extLst>
              </a:tr>
              <a:tr h="2905694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</a:t>
                      </a:r>
                      <a:r>
                        <a:rPr lang="ko-KR" altLang="en-US" dirty="0" err="1"/>
                        <a:t>블러링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파티클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블렌딩</a:t>
                      </a:r>
                      <a:r>
                        <a:rPr lang="ko-KR" altLang="en-US" dirty="0"/>
                        <a:t> 등의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HLSL</a:t>
                      </a:r>
                      <a:r>
                        <a:rPr lang="ko-KR" altLang="en-US" dirty="0"/>
                        <a:t>을 이용한 조명 처리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그림자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이용한 그림자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Unity Asset</a:t>
                      </a:r>
                      <a:r>
                        <a:rPr lang="ko-KR" altLang="en-US" dirty="0"/>
                        <a:t>을 활용하여 애니메이션 구현 및 </a:t>
                      </a:r>
                      <a:r>
                        <a:rPr lang="ko-KR" altLang="en-US" dirty="0" err="1"/>
                        <a:t>블렌딩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DirectX 12 </a:t>
                      </a:r>
                      <a:r>
                        <a:rPr lang="ko-KR" altLang="en-US" dirty="0"/>
                        <a:t>멀티 스레드 렌더링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/>
                        <a:t>IOCP</a:t>
                      </a:r>
                      <a:r>
                        <a:rPr lang="ko-KR" altLang="en-US" dirty="0"/>
                        <a:t> 모델을 이용한 다중접속 서버 구현</a:t>
                      </a:r>
                      <a:endParaRPr lang="en-US" altLang="ko-KR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등 물리 처리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9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5" y="1690688"/>
            <a:ext cx="4648412" cy="440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연구 목적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소개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방법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타 게임과의 비교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환경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/>
              <a:t>기술적 요소 및 중점 연구분야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A08D-FB29-02AB-CEF0-43745243C7F3}"/>
              </a:ext>
            </a:extLst>
          </p:cNvPr>
          <p:cNvSpPr txBox="1"/>
          <p:nvPr/>
        </p:nvSpPr>
        <p:spPr>
          <a:xfrm>
            <a:off x="6093990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7.</a:t>
            </a:r>
            <a:r>
              <a:rPr lang="ko-KR" altLang="en-US" sz="2400" dirty="0"/>
              <a:t> 개인별 준비 현황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8. </a:t>
            </a:r>
            <a:r>
              <a:rPr lang="ko-KR" altLang="en-US" sz="2400" dirty="0"/>
              <a:t>중점 연구분야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9. </a:t>
            </a:r>
            <a:r>
              <a:rPr lang="ko-KR" altLang="en-US" sz="2400" dirty="0"/>
              <a:t>역할 분담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10. </a:t>
            </a:r>
            <a:r>
              <a:rPr lang="ko-KR" altLang="en-US" sz="2400" dirty="0"/>
              <a:t>개발 일정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11. </a:t>
            </a:r>
            <a:r>
              <a:rPr lang="ko-KR" altLang="en-US" sz="2400" dirty="0"/>
              <a:t>중간평가 전 개발 예정사항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902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ED7D2-A755-EB57-CCB7-BA3D1971ED95}"/>
              </a:ext>
            </a:extLst>
          </p:cNvPr>
          <p:cNvSpPr txBox="1"/>
          <p:nvPr/>
        </p:nvSpPr>
        <p:spPr>
          <a:xfrm>
            <a:off x="792480" y="64964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개발 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D18858-F5FA-C856-9E91-901D258E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2241"/>
            <a:ext cx="12192000" cy="38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80C21-0EE1-F527-08E1-87D34F18B510}"/>
              </a:ext>
            </a:extLst>
          </p:cNvPr>
          <p:cNvSpPr txBox="1"/>
          <p:nvPr/>
        </p:nvSpPr>
        <p:spPr>
          <a:xfrm>
            <a:off x="792480" y="649645"/>
            <a:ext cx="652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중간평가 전 개발 예정사항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EB8-A7FC-09D8-C129-4373EE151AF3}"/>
              </a:ext>
            </a:extLst>
          </p:cNvPr>
          <p:cNvSpPr txBox="1"/>
          <p:nvPr/>
        </p:nvSpPr>
        <p:spPr>
          <a:xfrm>
            <a:off x="792480" y="1768642"/>
            <a:ext cx="6396303" cy="1423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보스를 제외한 </a:t>
            </a:r>
            <a:r>
              <a:rPr lang="ko-KR" altLang="en-US" sz="2400" b="1" dirty="0"/>
              <a:t>인스턴스 던전 </a:t>
            </a:r>
            <a:r>
              <a:rPr lang="ko-KR" altLang="en-US" sz="2400" dirty="0"/>
              <a:t>구현 완료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파티 매칭 후 인스턴스 던전 진입</a:t>
            </a:r>
            <a:r>
              <a:rPr lang="en-US" altLang="ko-KR" dirty="0"/>
              <a:t>, </a:t>
            </a:r>
            <a:r>
              <a:rPr lang="ko-KR" altLang="en-US" dirty="0"/>
              <a:t>던전 랜덤 환경 생성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인스턴스 던전 내 몬스터와 전투</a:t>
            </a:r>
            <a:r>
              <a:rPr lang="en-US" altLang="ko-KR" dirty="0"/>
              <a:t>, </a:t>
            </a:r>
            <a:r>
              <a:rPr lang="ko-KR" altLang="en-US" dirty="0"/>
              <a:t>승리 시 다음 던전 진입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F7091-FAE2-9A47-7965-8F4828F14C57}"/>
              </a:ext>
            </a:extLst>
          </p:cNvPr>
          <p:cNvSpPr txBox="1"/>
          <p:nvPr/>
        </p:nvSpPr>
        <p:spPr>
          <a:xfrm>
            <a:off x="1242305" y="3192430"/>
            <a:ext cx="6248827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클라이언트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캐릭터</a:t>
            </a:r>
            <a:r>
              <a:rPr lang="en-US" altLang="ko-KR" sz="1600" dirty="0"/>
              <a:t>, </a:t>
            </a:r>
            <a:r>
              <a:rPr lang="ko-KR" altLang="en-US" sz="1600" dirty="0"/>
              <a:t>몬스터 렌더링 및 애니메이션 적용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계산 </a:t>
            </a:r>
            <a:r>
              <a:rPr lang="ko-KR" altLang="en-US" sz="1600" dirty="0" err="1"/>
              <a:t>셰이더를</a:t>
            </a:r>
            <a:r>
              <a:rPr lang="ko-KR" altLang="en-US" sz="1600" dirty="0"/>
              <a:t> 활용한 안개 효과 구현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스트림 출력을 이용한 비 또는 스킬 사용 시 특수효과 등 표현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07DCC-95A4-7430-241B-262651FD546F}"/>
              </a:ext>
            </a:extLst>
          </p:cNvPr>
          <p:cNvSpPr txBox="1"/>
          <p:nvPr/>
        </p:nvSpPr>
        <p:spPr>
          <a:xfrm>
            <a:off x="1217656" y="4806783"/>
            <a:ext cx="5112297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지형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플레이어와 적 사이의 충돌 처리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적 </a:t>
            </a:r>
            <a:r>
              <a:rPr lang="ko-KR" altLang="en-US" sz="1600" dirty="0" err="1"/>
              <a:t>길찾기</a:t>
            </a:r>
            <a:r>
              <a:rPr lang="ko-KR" altLang="en-US" sz="1600" dirty="0"/>
              <a:t> 및 행동</a:t>
            </a:r>
            <a:endParaRPr lang="ko-KR" altLang="en-US" sz="1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A71EF8E3-9AA6-3FCC-684B-3B6991D9F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42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3231F9-7D4A-06FD-3E87-28531AEE5D4F}"/>
              </a:ext>
            </a:extLst>
          </p:cNvPr>
          <p:cNvSpPr txBox="1"/>
          <p:nvPr/>
        </p:nvSpPr>
        <p:spPr>
          <a:xfrm>
            <a:off x="4464784" y="2069431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감사합니다</a:t>
            </a:r>
            <a:r>
              <a:rPr lang="en-US" altLang="ko-KR" sz="4800" b="1" dirty="0"/>
              <a:t>!</a:t>
            </a:r>
            <a:endParaRPr lang="ko-KR" altLang="en-US" sz="4800" b="1" dirty="0"/>
          </a:p>
        </p:txBody>
      </p:sp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01C80F-66AC-8BC8-944D-F67D41E8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053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51AD1-DD76-5CF2-B46A-D352496B9646}"/>
              </a:ext>
            </a:extLst>
          </p:cNvPr>
          <p:cNvSpPr txBox="1"/>
          <p:nvPr/>
        </p:nvSpPr>
        <p:spPr>
          <a:xfrm>
            <a:off x="792480" y="2261814"/>
            <a:ext cx="108590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이미지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2"/>
              </a:rPr>
              <a:t>https://www.deviantart.com/natali-hall/art/the-Dark-Tower-fanart-881643850</a:t>
            </a:r>
            <a:endParaRPr lang="en-US" altLang="ko-KR" sz="1200" dirty="0"/>
          </a:p>
          <a:p>
            <a:r>
              <a:rPr lang="ko-KR" altLang="en-US" sz="1200" dirty="0" err="1"/>
              <a:t>깃허브</a:t>
            </a:r>
            <a:r>
              <a:rPr lang="ko-KR" altLang="en-US" sz="1200" dirty="0"/>
              <a:t>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3"/>
              </a:rPr>
              <a:t>https://github.com/logos</a:t>
            </a:r>
            <a:endParaRPr lang="en-US" altLang="ko-KR" sz="1200" dirty="0"/>
          </a:p>
          <a:p>
            <a:r>
              <a:rPr lang="ko-KR" altLang="en-US" sz="1200" dirty="0"/>
              <a:t>유니티 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4"/>
              </a:rPr>
              <a:t>https://unity.com/kr</a:t>
            </a:r>
            <a:endParaRPr lang="en-US" altLang="ko-KR" sz="1200" dirty="0"/>
          </a:p>
          <a:p>
            <a:r>
              <a:rPr lang="en-US" altLang="ko-KR" sz="1200" dirty="0"/>
              <a:t>Visual Studio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5"/>
              </a:rPr>
              <a:t>https://visualstudio.Microsoft.com/ko/</a:t>
            </a:r>
            <a:endParaRPr lang="en-US" altLang="ko-KR" sz="1200" dirty="0"/>
          </a:p>
          <a:p>
            <a:r>
              <a:rPr lang="en-US" altLang="ko-KR" sz="1200" dirty="0"/>
              <a:t>Lua script </a:t>
            </a:r>
            <a:r>
              <a:rPr lang="ko-KR" altLang="en-US" sz="1200" dirty="0"/>
              <a:t>로고 </a:t>
            </a:r>
            <a:r>
              <a:rPr lang="en-US" altLang="ko-KR" sz="1200" dirty="0"/>
              <a:t>– </a:t>
            </a:r>
            <a:r>
              <a:rPr lang="en-US" altLang="ko-KR" sz="1200" dirty="0">
                <a:hlinkClick r:id="rId6"/>
              </a:rPr>
              <a:t>https://www.lua.org/images/</a:t>
            </a:r>
            <a:endParaRPr lang="en-US" altLang="ko-KR" sz="1200" dirty="0"/>
          </a:p>
          <a:p>
            <a:r>
              <a:rPr lang="ko-KR" altLang="en-US" sz="1200" dirty="0"/>
              <a:t>원신 플레이 이미지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7"/>
              </a:rPr>
              <a:t>https://blog.naver.com/PostList.naver?blogId=sayung1219</a:t>
            </a:r>
            <a:endParaRPr lang="en-US" altLang="ko-KR" sz="1200" dirty="0"/>
          </a:p>
          <a:p>
            <a:r>
              <a:rPr lang="ko-KR" altLang="en-US" sz="1200" b="0" i="0" dirty="0">
                <a:effectLst/>
              </a:rPr>
              <a:t>바벨탑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8"/>
              </a:rPr>
              <a:t>https://www.israel-a-history-of.com/tower-of-babel.html israel-a-history-of.com</a:t>
            </a:r>
            <a:r>
              <a:rPr lang="en-US" altLang="ko-KR" sz="1200" b="0" i="0" dirty="0">
                <a:effectLst/>
              </a:rPr>
              <a:t> </a:t>
            </a:r>
          </a:p>
          <a:p>
            <a:r>
              <a:rPr lang="ko-KR" altLang="en-US" sz="1200" b="0" i="0" dirty="0">
                <a:effectLst/>
              </a:rPr>
              <a:t>캐릭터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9"/>
              </a:rPr>
              <a:t>https://assetstore.unity.com/packages/3d/characters/humanoids/atart-character-bundle-198121#publisher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ATART </a:t>
            </a:r>
          </a:p>
          <a:p>
            <a:r>
              <a:rPr lang="ko-KR" altLang="en-US" sz="1200" b="0" i="0" dirty="0">
                <a:effectLst/>
              </a:rPr>
              <a:t>몬스터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0"/>
              </a:rPr>
              <a:t>https://assetstore.unity.com/packages/3d/characters/humanoids/fantasy/undead-pack-43662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Villains for Hire </a:t>
            </a:r>
          </a:p>
          <a:p>
            <a:r>
              <a:rPr lang="ko-KR" altLang="en-US" sz="1200" b="0" i="0" dirty="0" err="1">
                <a:effectLst/>
              </a:rPr>
              <a:t>보스몬스터</a:t>
            </a:r>
            <a:r>
              <a:rPr lang="ko-KR" altLang="en-US" sz="1200" b="0" i="0" dirty="0">
                <a:effectLst/>
              </a:rPr>
              <a:t> 모델 출처 </a:t>
            </a:r>
            <a:r>
              <a:rPr lang="en-US" altLang="ko-KR" sz="1200" b="0" i="0" dirty="0">
                <a:effectLst/>
              </a:rPr>
              <a:t>- </a:t>
            </a:r>
            <a:r>
              <a:rPr lang="en-US" altLang="ko-KR" sz="1200" b="0" i="0" dirty="0">
                <a:effectLst/>
                <a:hlinkClick r:id="rId11"/>
              </a:rPr>
              <a:t>https://assetstore.unity.com/packages/3d/characters/centaurboss-187871</a:t>
            </a:r>
            <a:r>
              <a:rPr lang="en-US" altLang="ko-KR" sz="1200" b="0" i="0" dirty="0">
                <a:effectLst/>
              </a:rPr>
              <a:t> </a:t>
            </a:r>
            <a:r>
              <a:rPr lang="ko-KR" altLang="en-US" sz="1200" b="0" i="0" dirty="0">
                <a:effectLst/>
              </a:rPr>
              <a:t>유니티 </a:t>
            </a:r>
            <a:r>
              <a:rPr lang="ko-KR" altLang="en-US" sz="1200" b="0" i="0" dirty="0" err="1">
                <a:effectLst/>
              </a:rPr>
              <a:t>에셋</a:t>
            </a:r>
            <a:r>
              <a:rPr lang="ko-KR" altLang="en-US" sz="1200" b="0" i="0" dirty="0">
                <a:effectLst/>
              </a:rPr>
              <a:t> 스토어 </a:t>
            </a:r>
            <a:r>
              <a:rPr lang="en-US" altLang="ko-KR" sz="1200" b="0" i="0" dirty="0">
                <a:effectLst/>
              </a:rPr>
              <a:t>Hit</a:t>
            </a:r>
          </a:p>
          <a:p>
            <a:r>
              <a:rPr lang="ko-KR" altLang="en-US" sz="1200" dirty="0"/>
              <a:t>비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2"/>
              </a:rPr>
              <a:t>https://www.pngarts.com/ko/explore/105174</a:t>
            </a:r>
            <a:endParaRPr lang="en-US" altLang="ko-KR" sz="1200" dirty="0"/>
          </a:p>
          <a:p>
            <a:r>
              <a:rPr lang="ko-KR" altLang="en-US" sz="1200" dirty="0"/>
              <a:t>안개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3"/>
              </a:rPr>
              <a:t>https://www.pngegg.com/ko/png-dxcke/download</a:t>
            </a:r>
            <a:endParaRPr lang="en-US" altLang="ko-KR" sz="1200" dirty="0"/>
          </a:p>
          <a:p>
            <a:r>
              <a:rPr lang="ko-KR" altLang="en-US" sz="1200" dirty="0"/>
              <a:t>독가스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4"/>
              </a:rPr>
              <a:t>https://www.pngegg.com/ko/png-dxirr/download</a:t>
            </a:r>
            <a:endParaRPr lang="en-US" altLang="ko-KR" sz="1200" dirty="0"/>
          </a:p>
          <a:p>
            <a:r>
              <a:rPr lang="ko-KR" altLang="en-US" sz="1200" dirty="0"/>
              <a:t>함정 </a:t>
            </a:r>
            <a:r>
              <a:rPr lang="en-US" altLang="ko-KR" sz="1200" dirty="0" err="1"/>
              <a:t>png</a:t>
            </a:r>
            <a:r>
              <a:rPr lang="en-US" altLang="ko-KR" sz="1200" dirty="0"/>
              <a:t> </a:t>
            </a:r>
            <a:r>
              <a:rPr lang="ko-KR" altLang="en-US" sz="1200" dirty="0"/>
              <a:t>파일 </a:t>
            </a:r>
            <a:r>
              <a:rPr lang="en-US" altLang="ko-KR" sz="1200" dirty="0"/>
              <a:t>- </a:t>
            </a:r>
            <a:r>
              <a:rPr lang="en-US" altLang="ko-KR" sz="1200" dirty="0">
                <a:hlinkClick r:id="rId15"/>
              </a:rPr>
              <a:t>https://www.pngegg.com/ko/png-emszz</a:t>
            </a: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AF84D-1066-9D05-A161-A8C8933E9C5E}"/>
              </a:ext>
            </a:extLst>
          </p:cNvPr>
          <p:cNvSpPr txBox="1"/>
          <p:nvPr/>
        </p:nvSpPr>
        <p:spPr>
          <a:xfrm>
            <a:off x="792480" y="649645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리소스 출처</a:t>
            </a:r>
          </a:p>
        </p:txBody>
      </p:sp>
    </p:spTree>
    <p:extLst>
      <p:ext uri="{BB962C8B-B14F-4D97-AF65-F5344CB8AC3E}">
        <p14:creationId xmlns:p14="http://schemas.microsoft.com/office/powerpoint/2010/main" val="10953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연구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4" y="1690688"/>
            <a:ext cx="6886229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DirectX 12 </a:t>
            </a:r>
            <a:r>
              <a:rPr lang="ko-KR" altLang="en-US" sz="2400" dirty="0"/>
              <a:t>멀티 스레드 렌더링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/>
              <a:t>셰이더를</a:t>
            </a:r>
            <a:r>
              <a:rPr lang="ko-KR" altLang="en-US" sz="2400" dirty="0"/>
              <a:t> 이용한 환경효과 및 시각처리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IOCP</a:t>
            </a:r>
            <a:r>
              <a:rPr lang="ko-KR" altLang="en-US" sz="2400" dirty="0"/>
              <a:t>를 활용한 </a:t>
            </a:r>
            <a:r>
              <a:rPr lang="en-US" altLang="ko-KR" sz="2400" dirty="0"/>
              <a:t>MORPG </a:t>
            </a:r>
            <a:r>
              <a:rPr lang="ko-KR" altLang="en-US" sz="2400" dirty="0"/>
              <a:t>게임 서버 구현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출력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5612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23360-67D0-D87F-D02B-E625C97165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98B60-86F4-C987-6045-6B6B53125FC7}"/>
              </a:ext>
            </a:extLst>
          </p:cNvPr>
          <p:cNvSpPr txBox="1"/>
          <p:nvPr/>
        </p:nvSpPr>
        <p:spPr>
          <a:xfrm>
            <a:off x="495749" y="1622596"/>
            <a:ext cx="11200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effectLst/>
                <a:latin typeface="+mj-lt"/>
              </a:rPr>
              <a:t>불가사의한 탑 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바벨</a:t>
            </a:r>
            <a:r>
              <a:rPr lang="en-US" altLang="ko-KR" sz="2400" b="0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의 꼭대기인 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1" i="0" dirty="0" err="1">
                <a:effectLst/>
                <a:latin typeface="+mj-lt"/>
              </a:rPr>
              <a:t>세상끝</a:t>
            </a:r>
            <a:r>
              <a:rPr lang="en-US" altLang="ko-KR" sz="2400" b="1" i="0" dirty="0">
                <a:effectLst/>
                <a:latin typeface="+mj-lt"/>
              </a:rPr>
              <a:t>'</a:t>
            </a:r>
            <a:r>
              <a:rPr lang="ko-KR" altLang="en-US" sz="2400" b="0" i="0" dirty="0">
                <a:effectLst/>
                <a:latin typeface="+mj-lt"/>
              </a:rPr>
              <a:t>에는 신의 비밀이 숨겨져 있다고 한다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75BBE-7258-3B3E-548B-5042B664B9DC}"/>
              </a:ext>
            </a:extLst>
          </p:cNvPr>
          <p:cNvSpPr txBox="1"/>
          <p:nvPr/>
        </p:nvSpPr>
        <p:spPr>
          <a:xfrm>
            <a:off x="1821674" y="2603630"/>
            <a:ext cx="854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j-lt"/>
              </a:rPr>
              <a:t>그러나 신의 비밀을 파헤치고자 탑에 오른 모험가들은</a:t>
            </a:r>
            <a:endParaRPr lang="en-US" altLang="ko-KR" sz="2400" b="0" i="0" dirty="0">
              <a:effectLst/>
              <a:latin typeface="+mj-lt"/>
            </a:endParaRPr>
          </a:p>
          <a:p>
            <a:pPr algn="ctr"/>
            <a:r>
              <a:rPr lang="ko-KR" altLang="en-US" sz="2400" dirty="0">
                <a:latin typeface="+mj-lt"/>
              </a:rPr>
              <a:t>전부</a:t>
            </a:r>
            <a:r>
              <a:rPr lang="ko-KR" altLang="en-US" sz="2400" b="0" i="0" dirty="0">
                <a:effectLst/>
                <a:latin typeface="+mj-lt"/>
              </a:rPr>
              <a:t> 탑을 지키는 수호자들의 공격을 받아 돌아오지 못했다</a:t>
            </a:r>
            <a:r>
              <a:rPr lang="en-US" altLang="ko-KR" sz="2400" b="0" i="0" dirty="0">
                <a:effectLst/>
                <a:latin typeface="+mj-lt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90EC9-399F-82F9-3A89-87DBC492FC85}"/>
              </a:ext>
            </a:extLst>
          </p:cNvPr>
          <p:cNvSpPr txBox="1"/>
          <p:nvPr/>
        </p:nvSpPr>
        <p:spPr>
          <a:xfrm>
            <a:off x="1590600" y="4024854"/>
            <a:ext cx="901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dirty="0">
                <a:effectLst/>
                <a:latin typeface="+mj-lt"/>
              </a:rPr>
              <a:t>서로 협력하여 탑을 오르고 </a:t>
            </a:r>
            <a:r>
              <a:rPr lang="en-US" altLang="ko-KR" sz="3200" b="1" i="0" dirty="0">
                <a:effectLst/>
                <a:latin typeface="+mj-lt"/>
              </a:rPr>
              <a:t>‘</a:t>
            </a:r>
            <a:r>
              <a:rPr lang="ko-KR" altLang="en-US" sz="3200" b="1" i="0" dirty="0" err="1">
                <a:effectLst/>
                <a:latin typeface="+mj-lt"/>
              </a:rPr>
              <a:t>세상끝</a:t>
            </a:r>
            <a:r>
              <a:rPr lang="en-US" altLang="ko-KR" sz="3200" b="1" i="0" dirty="0">
                <a:effectLst/>
                <a:latin typeface="+mj-lt"/>
              </a:rPr>
              <a:t>’</a:t>
            </a:r>
            <a:r>
              <a:rPr lang="ko-KR" altLang="en-US" sz="3200" b="0" i="0" dirty="0">
                <a:effectLst/>
                <a:latin typeface="+mj-lt"/>
              </a:rPr>
              <a:t>에 도달하라</a:t>
            </a:r>
            <a:r>
              <a:rPr lang="en-US" altLang="ko-KR" sz="3200" b="0" i="0" dirty="0">
                <a:effectLst/>
                <a:latin typeface="+mj-lt"/>
              </a:rPr>
              <a:t>!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177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소개 </a:t>
            </a:r>
            <a:r>
              <a:rPr lang="en-US" altLang="ko-KR" b="1" dirty="0"/>
              <a:t>– </a:t>
            </a:r>
            <a:r>
              <a:rPr lang="ko-KR" altLang="en-US" b="1" dirty="0"/>
              <a:t>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838200" y="2864513"/>
            <a:ext cx="4044576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장르</a:t>
            </a:r>
            <a:r>
              <a:rPr lang="en-US" altLang="ko-KR" sz="2400" dirty="0"/>
              <a:t>: </a:t>
            </a:r>
            <a:r>
              <a:rPr lang="ko-KR" altLang="en-US" sz="2400" dirty="0"/>
              <a:t>협력 액션 </a:t>
            </a:r>
            <a:r>
              <a:rPr lang="en-US" altLang="ko-KR" sz="2400" dirty="0"/>
              <a:t>MORPG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 </a:t>
            </a:r>
            <a:r>
              <a:rPr lang="ko-KR" altLang="en-US" sz="2400" dirty="0" err="1"/>
              <a:t>숄더</a:t>
            </a:r>
            <a:r>
              <a:rPr lang="ko-KR" altLang="en-US" sz="2400" dirty="0"/>
              <a:t> 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636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09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소개 </a:t>
            </a:r>
            <a:r>
              <a:rPr lang="en-US" altLang="ko-KR" b="1" dirty="0"/>
              <a:t>– </a:t>
            </a:r>
            <a:r>
              <a:rPr lang="ko-KR" altLang="en-US" b="1" dirty="0"/>
              <a:t>흐름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4A591D-3A49-9F2E-675B-DAD26428C7C5}"/>
              </a:ext>
            </a:extLst>
          </p:cNvPr>
          <p:cNvSpPr/>
          <p:nvPr/>
        </p:nvSpPr>
        <p:spPr>
          <a:xfrm>
            <a:off x="4719430" y="3144223"/>
            <a:ext cx="2753139" cy="56955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마을 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85662B-4FC8-5076-FFBF-9F17C308B2F6}"/>
              </a:ext>
            </a:extLst>
          </p:cNvPr>
          <p:cNvSpPr/>
          <p:nvPr/>
        </p:nvSpPr>
        <p:spPr>
          <a:xfrm>
            <a:off x="8812788" y="3134099"/>
            <a:ext cx="2753139" cy="57967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던전 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09152A5-A6B8-DE0E-7298-205437DEBA5F}"/>
              </a:ext>
            </a:extLst>
          </p:cNvPr>
          <p:cNvSpPr/>
          <p:nvPr/>
        </p:nvSpPr>
        <p:spPr>
          <a:xfrm>
            <a:off x="3438276" y="3324878"/>
            <a:ext cx="122208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9F111D-43CC-B143-312F-BDC682407B4A}"/>
              </a:ext>
            </a:extLst>
          </p:cNvPr>
          <p:cNvSpPr/>
          <p:nvPr/>
        </p:nvSpPr>
        <p:spPr>
          <a:xfrm>
            <a:off x="626071" y="3144222"/>
            <a:ext cx="2753140" cy="56955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9CA201C-8F08-B7F4-B3F2-D9A3EC89223A}"/>
              </a:ext>
            </a:extLst>
          </p:cNvPr>
          <p:cNvSpPr/>
          <p:nvPr/>
        </p:nvSpPr>
        <p:spPr>
          <a:xfrm>
            <a:off x="7531634" y="3241675"/>
            <a:ext cx="122208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061AF1B-FB5D-1E07-B038-77EB60487AE9}"/>
              </a:ext>
            </a:extLst>
          </p:cNvPr>
          <p:cNvSpPr/>
          <p:nvPr/>
        </p:nvSpPr>
        <p:spPr>
          <a:xfrm rot="10800000">
            <a:off x="7531634" y="3469785"/>
            <a:ext cx="122208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B419C-15B7-3F3D-10F1-19CD7FB543B5}"/>
              </a:ext>
            </a:extLst>
          </p:cNvPr>
          <p:cNvSpPr txBox="1"/>
          <p:nvPr/>
        </p:nvSpPr>
        <p:spPr>
          <a:xfrm>
            <a:off x="4789073" y="3807228"/>
            <a:ext cx="22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플레이어 상호작용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강화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던전 진입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307AA-395F-BEC3-F464-ADCD7A30DD32}"/>
              </a:ext>
            </a:extLst>
          </p:cNvPr>
          <p:cNvSpPr txBox="1"/>
          <p:nvPr/>
        </p:nvSpPr>
        <p:spPr>
          <a:xfrm>
            <a:off x="8812788" y="3807228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인스턴스 던전 전투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클리어 시 다음 층 진입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클리어 실패 시 마을 귀환</a:t>
            </a:r>
          </a:p>
        </p:txBody>
      </p:sp>
    </p:spTree>
    <p:extLst>
      <p:ext uri="{BB962C8B-B14F-4D97-AF65-F5344CB8AC3E}">
        <p14:creationId xmlns:p14="http://schemas.microsoft.com/office/powerpoint/2010/main" val="196746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9277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2D5D2DAC-3953-0395-DBB5-ED59D6821858}"/>
              </a:ext>
            </a:extLst>
          </p:cNvPr>
          <p:cNvSpPr txBox="1">
            <a:spLocks/>
          </p:cNvSpPr>
          <p:nvPr/>
        </p:nvSpPr>
        <p:spPr>
          <a:xfrm>
            <a:off x="618711" y="5630562"/>
            <a:ext cx="4829551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던전 진입 시 다른 플레이어들과 파티 매칭</a:t>
            </a:r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4DFFEA1C-AF7A-FD28-B73C-A07BC958BE5A}"/>
              </a:ext>
            </a:extLst>
          </p:cNvPr>
          <p:cNvSpPr txBox="1">
            <a:spLocks/>
          </p:cNvSpPr>
          <p:nvPr/>
        </p:nvSpPr>
        <p:spPr>
          <a:xfrm>
            <a:off x="6747284" y="5652829"/>
            <a:ext cx="4628497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인스턴스 던전 클리어 후 다음 층 진입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3A06435F-4ABB-CB73-2969-F8BAF300F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A9F39F-50A8-A57B-AB57-A12759B49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373B15-B7D3-B4BC-5095-A702FC6A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D7719A-0B5C-FCDD-5A76-513DB4F0E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06157-F651-927F-17A7-932B60728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81B75E-F8E4-3447-F261-077CAD87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64" y="4944576"/>
            <a:ext cx="840224" cy="6039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4A076D-5911-35B9-111B-C8408C7E9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39" y="4312661"/>
            <a:ext cx="550075" cy="4872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214D4-8075-A2B3-CE89-54068ABA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41EEE-7F60-E1D3-BBB1-DDCD8E103CD7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100C7-8535-6ED5-C1A6-B2B5F78BE10C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5" name="내용 개체 틀 8">
            <a:extLst>
              <a:ext uri="{FF2B5EF4-FFF2-40B4-BE49-F238E27FC236}">
                <a16:creationId xmlns:a16="http://schemas.microsoft.com/office/drawing/2014/main" id="{B7DEB324-4279-7963-30F0-F05776CE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145A4D-3D44-A465-AC8E-A9C400C4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85" y="2231647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3EF27C9-0549-5245-4EBD-28AC85095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6" y="3071997"/>
            <a:ext cx="505255" cy="4872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448673-270A-4CD8-3678-821D3255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24" y="2888460"/>
            <a:ext cx="576261" cy="6039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09FCC7-360F-A4C5-02B4-5FE4BAE9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96ABED-212A-F411-4C8F-CB451AD0C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42" y="2955212"/>
            <a:ext cx="840224" cy="6039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398711-23BE-4C73-4A6B-5B1D7BEA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26" y="2344040"/>
            <a:ext cx="550075" cy="487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FC8A18-692D-FF15-8E49-D11C5C802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6" y="2409610"/>
            <a:ext cx="505255" cy="48721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9AABBB-7CEF-2A6C-B172-B078A5266AA1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A864EB-5DFF-C2E5-5F3E-82BA06D1639D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DF06DAD-2A71-59F6-3E15-9E2C57EF629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A99EA-7E03-C728-5A93-761AF4F90500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87B0D5-D7F0-13A5-1152-1A4CAF9F722D}"/>
              </a:ext>
            </a:extLst>
          </p:cNvPr>
          <p:cNvSpPr/>
          <p:nvPr/>
        </p:nvSpPr>
        <p:spPr>
          <a:xfrm>
            <a:off x="10216206" y="3743168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640685-15ED-2B5C-6A6E-8D8C829614A7}"/>
              </a:ext>
            </a:extLst>
          </p:cNvPr>
          <p:cNvSpPr/>
          <p:nvPr/>
        </p:nvSpPr>
        <p:spPr>
          <a:xfrm>
            <a:off x="4220337" y="5024023"/>
            <a:ext cx="1025351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9725B6-C12E-B1EE-3404-50286A59DB95}"/>
              </a:ext>
            </a:extLst>
          </p:cNvPr>
          <p:cNvSpPr/>
          <p:nvPr/>
        </p:nvSpPr>
        <p:spPr>
          <a:xfrm>
            <a:off x="454526" y="2558518"/>
            <a:ext cx="525677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CC49B0-4776-661E-5E32-1C6B546D09E0}"/>
              </a:ext>
            </a:extLst>
          </p:cNvPr>
          <p:cNvSpPr/>
          <p:nvPr/>
        </p:nvSpPr>
        <p:spPr>
          <a:xfrm>
            <a:off x="2519032" y="3323656"/>
            <a:ext cx="1036366" cy="1893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701708-3BF4-9C7C-F773-1AD0DA92DA48}"/>
              </a:ext>
            </a:extLst>
          </p:cNvPr>
          <p:cNvSpPr/>
          <p:nvPr/>
        </p:nvSpPr>
        <p:spPr>
          <a:xfrm>
            <a:off x="803054" y="3316155"/>
            <a:ext cx="1036365" cy="18979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998A56-CF2C-A4DE-42E4-6D92DD80A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6" y="3351237"/>
            <a:ext cx="1425552" cy="16573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4A7F32-B0D4-E26B-F4C5-82DB2A1429C4}"/>
              </a:ext>
            </a:extLst>
          </p:cNvPr>
          <p:cNvSpPr/>
          <p:nvPr/>
        </p:nvSpPr>
        <p:spPr>
          <a:xfrm>
            <a:off x="803054" y="3026560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Archer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6695AF-3AC5-6E7D-95F9-02134C175E93}"/>
              </a:ext>
            </a:extLst>
          </p:cNvPr>
          <p:cNvSpPr/>
          <p:nvPr/>
        </p:nvSpPr>
        <p:spPr>
          <a:xfrm>
            <a:off x="2524109" y="3006529"/>
            <a:ext cx="1044071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133BAF-8C64-0967-785E-18ED1C73174A}"/>
              </a:ext>
            </a:extLst>
          </p:cNvPr>
          <p:cNvSpPr/>
          <p:nvPr/>
        </p:nvSpPr>
        <p:spPr>
          <a:xfrm>
            <a:off x="4222139" y="3331701"/>
            <a:ext cx="1039929" cy="2090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172043-0734-F49F-822D-1B30AD81D130}"/>
              </a:ext>
            </a:extLst>
          </p:cNvPr>
          <p:cNvSpPr/>
          <p:nvPr/>
        </p:nvSpPr>
        <p:spPr>
          <a:xfrm>
            <a:off x="4219676" y="3313573"/>
            <a:ext cx="1044071" cy="165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26430F-45D7-7FDE-E9A6-E26BBD26D0AC}"/>
              </a:ext>
            </a:extLst>
          </p:cNvPr>
          <p:cNvSpPr/>
          <p:nvPr/>
        </p:nvSpPr>
        <p:spPr>
          <a:xfrm>
            <a:off x="4219676" y="5025779"/>
            <a:ext cx="1044071" cy="184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15492D-4163-3722-DCF0-A03FB5E12039}"/>
              </a:ext>
            </a:extLst>
          </p:cNvPr>
          <p:cNvSpPr/>
          <p:nvPr/>
        </p:nvSpPr>
        <p:spPr>
          <a:xfrm>
            <a:off x="4220563" y="3014142"/>
            <a:ext cx="1046824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Empty Profile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D38D5-4D92-7649-DBC3-E59401F780AF}"/>
              </a:ext>
            </a:extLst>
          </p:cNvPr>
          <p:cNvSpPr/>
          <p:nvPr/>
        </p:nvSpPr>
        <p:spPr>
          <a:xfrm>
            <a:off x="454525" y="2556803"/>
            <a:ext cx="525677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Play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69E1DF-D8F5-0E98-46E7-C0BF4A7989A6}"/>
              </a:ext>
            </a:extLst>
          </p:cNvPr>
          <p:cNvSpPr/>
          <p:nvPr/>
        </p:nvSpPr>
        <p:spPr>
          <a:xfrm>
            <a:off x="2652015" y="2586231"/>
            <a:ext cx="890168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CD07D-0361-631C-4748-52A4F59D6E56}"/>
              </a:ext>
            </a:extLst>
          </p:cNvPr>
          <p:cNvSpPr/>
          <p:nvPr/>
        </p:nvSpPr>
        <p:spPr>
          <a:xfrm>
            <a:off x="803053" y="5224410"/>
            <a:ext cx="1036366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00C712-D960-1E0F-56B7-DDD9F0275203}"/>
              </a:ext>
            </a:extLst>
          </p:cNvPr>
          <p:cNvSpPr/>
          <p:nvPr/>
        </p:nvSpPr>
        <p:spPr>
          <a:xfrm>
            <a:off x="2529846" y="5220213"/>
            <a:ext cx="1036364" cy="201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ID: 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4E7F1F4-CDAD-9C99-79F8-3383E9FA4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9" y="3243668"/>
            <a:ext cx="1644171" cy="18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116266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D493B3A1-FDC7-8D2D-3A7F-A0A37F642095}"/>
              </a:ext>
            </a:extLst>
          </p:cNvPr>
          <p:cNvSpPr txBox="1">
            <a:spLocks/>
          </p:cNvSpPr>
          <p:nvPr/>
        </p:nvSpPr>
        <p:spPr>
          <a:xfrm>
            <a:off x="211066" y="5679236"/>
            <a:ext cx="5652904" cy="37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마을 내 상점에서 던전 보상을 통해 캐릭터 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D35C2-07B0-437D-95DC-03ABA52B36A6}"/>
              </a:ext>
            </a:extLst>
          </p:cNvPr>
          <p:cNvSpPr/>
          <p:nvPr/>
        </p:nvSpPr>
        <p:spPr>
          <a:xfrm>
            <a:off x="6230219" y="1993715"/>
            <a:ext cx="5842505" cy="41895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C1DB8D8-E7B5-3826-C01A-8682FE05452F}"/>
              </a:ext>
            </a:extLst>
          </p:cNvPr>
          <p:cNvSpPr txBox="1">
            <a:spLocks/>
          </p:cNvSpPr>
          <p:nvPr/>
        </p:nvSpPr>
        <p:spPr>
          <a:xfrm>
            <a:off x="6502454" y="5664878"/>
            <a:ext cx="5298033" cy="515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더 높은 층 진출</a:t>
            </a:r>
            <a:r>
              <a:rPr lang="en-US" altLang="ko-KR" sz="2000" dirty="0"/>
              <a:t>. </a:t>
            </a:r>
            <a:r>
              <a:rPr lang="ko-KR" altLang="en-US" sz="2000" dirty="0"/>
              <a:t>최종 층</a:t>
            </a:r>
            <a:r>
              <a:rPr lang="en-US" altLang="ko-KR" sz="2000" dirty="0"/>
              <a:t>(5</a:t>
            </a:r>
            <a:r>
              <a:rPr lang="ko-KR" altLang="en-US" sz="2000" dirty="0"/>
              <a:t>층</a:t>
            </a:r>
            <a:r>
              <a:rPr lang="en-US" altLang="ko-KR" sz="2000" dirty="0"/>
              <a:t>)</a:t>
            </a:r>
            <a:r>
              <a:rPr lang="ko-KR" altLang="en-US" sz="2000" dirty="0"/>
              <a:t>의 보스 도전</a:t>
            </a: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8DF6BC4E-5594-0C8E-A21C-757705A2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21" y="4041416"/>
            <a:ext cx="2654736" cy="1541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30032F-D3C8-792F-48F3-955DF04A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0" y="4767347"/>
            <a:ext cx="769633" cy="603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B02B33-2504-167F-A9E3-28F64918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44" y="4575758"/>
            <a:ext cx="505255" cy="4872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B595D-AF92-E170-FB4D-E2748444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12" y="4137142"/>
            <a:ext cx="576261" cy="6039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B8606A-0624-4172-49E9-FA619F19B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08" y="4306361"/>
            <a:ext cx="607548" cy="6039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02F478-19A0-FBE2-D470-4849E667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57" y="4978512"/>
            <a:ext cx="840224" cy="6039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01408B-E64B-E3E9-C516-03EB84F3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07" y="4391626"/>
            <a:ext cx="550075" cy="4872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A2C1FC-2042-BFCD-FA42-52584C86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6" y="4767347"/>
            <a:ext cx="505255" cy="4872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B10AD5-8964-375D-4FB9-16CD55C362AD}"/>
              </a:ext>
            </a:extLst>
          </p:cNvPr>
          <p:cNvSpPr/>
          <p:nvPr/>
        </p:nvSpPr>
        <p:spPr>
          <a:xfrm>
            <a:off x="8778847" y="4769822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70874-F408-D895-4DCD-317081296624}"/>
              </a:ext>
            </a:extLst>
          </p:cNvPr>
          <p:cNvSpPr/>
          <p:nvPr/>
        </p:nvSpPr>
        <p:spPr>
          <a:xfrm>
            <a:off x="6534385" y="476131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pic>
        <p:nvPicPr>
          <p:cNvPr id="24" name="내용 개체 틀 8">
            <a:extLst>
              <a:ext uri="{FF2B5EF4-FFF2-40B4-BE49-F238E27FC236}">
                <a16:creationId xmlns:a16="http://schemas.microsoft.com/office/drawing/2014/main" id="{16D0E084-7A4D-5F3E-AED5-3ED81C15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2156098"/>
            <a:ext cx="2654736" cy="15413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2A3057-6729-3C31-C07D-2DAC6A8A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2" y="2287818"/>
            <a:ext cx="769633" cy="6039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655CB4-EF49-D98E-7E7E-2D07FBE2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9" y="2491602"/>
            <a:ext cx="576261" cy="6039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659F3E-C07C-CA61-7D23-63E4F53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4" y="2833420"/>
            <a:ext cx="607548" cy="6039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B704A6-6FD0-071E-14BB-4743A4358B06}"/>
              </a:ext>
            </a:extLst>
          </p:cNvPr>
          <p:cNvSpPr/>
          <p:nvPr/>
        </p:nvSpPr>
        <p:spPr>
          <a:xfrm>
            <a:off x="11283470" y="2884504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0273A7-F85E-54F5-6471-5A98886FB258}"/>
              </a:ext>
            </a:extLst>
          </p:cNvPr>
          <p:cNvSpPr/>
          <p:nvPr/>
        </p:nvSpPr>
        <p:spPr>
          <a:xfrm>
            <a:off x="9039008" y="2875996"/>
            <a:ext cx="395034" cy="131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B8C82BE-465B-AD09-5F87-BBDBFDE67DCA}"/>
              </a:ext>
            </a:extLst>
          </p:cNvPr>
          <p:cNvSpPr/>
          <p:nvPr/>
        </p:nvSpPr>
        <p:spPr>
          <a:xfrm rot="16852646">
            <a:off x="8273120" y="3790244"/>
            <a:ext cx="1630187" cy="19911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0F76C4-48BC-2BDF-8A25-109409F9366B}"/>
              </a:ext>
            </a:extLst>
          </p:cNvPr>
          <p:cNvSpPr/>
          <p:nvPr/>
        </p:nvSpPr>
        <p:spPr>
          <a:xfrm>
            <a:off x="7624998" y="3769207"/>
            <a:ext cx="536637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21388-7033-E26B-9A48-6CA5F37F6724}"/>
              </a:ext>
            </a:extLst>
          </p:cNvPr>
          <p:cNvSpPr/>
          <p:nvPr/>
        </p:nvSpPr>
        <p:spPr>
          <a:xfrm>
            <a:off x="9955410" y="3743171"/>
            <a:ext cx="977723" cy="2343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보스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9FCEBAC-FCEA-3597-81B6-D109C22B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36" y="5044216"/>
            <a:ext cx="505255" cy="4872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AF07388-5136-807F-D94F-D990AB455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1" y="4070699"/>
            <a:ext cx="840224" cy="60399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97E4F2-8596-939E-DA40-440EF64F1BB9}"/>
              </a:ext>
            </a:extLst>
          </p:cNvPr>
          <p:cNvSpPr/>
          <p:nvPr/>
        </p:nvSpPr>
        <p:spPr>
          <a:xfrm>
            <a:off x="362053" y="2491387"/>
            <a:ext cx="5413595" cy="30392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A6661A-C8CD-875F-E087-3E0AA0117730}"/>
              </a:ext>
            </a:extLst>
          </p:cNvPr>
          <p:cNvSpPr/>
          <p:nvPr/>
        </p:nvSpPr>
        <p:spPr>
          <a:xfrm>
            <a:off x="362052" y="2491602"/>
            <a:ext cx="541359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Information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6D56-652B-356C-933E-AB9DB9A57422}"/>
              </a:ext>
            </a:extLst>
          </p:cNvPr>
          <p:cNvSpPr/>
          <p:nvPr/>
        </p:nvSpPr>
        <p:spPr>
          <a:xfrm>
            <a:off x="2504969" y="2530446"/>
            <a:ext cx="1127759" cy="2459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7A1FDC-9B6F-E39C-E3C3-F3CC3F251E79}"/>
              </a:ext>
            </a:extLst>
          </p:cNvPr>
          <p:cNvSpPr/>
          <p:nvPr/>
        </p:nvSpPr>
        <p:spPr>
          <a:xfrm>
            <a:off x="1099544" y="3249193"/>
            <a:ext cx="1567148" cy="2139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E6B40E-C932-D580-754F-A8085C933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4" y="2906408"/>
            <a:ext cx="1567148" cy="251396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0B53A0-C87B-FCDF-B897-11D2ACDEFB14}"/>
              </a:ext>
            </a:extLst>
          </p:cNvPr>
          <p:cNvSpPr/>
          <p:nvPr/>
        </p:nvSpPr>
        <p:spPr>
          <a:xfrm>
            <a:off x="1099544" y="2932911"/>
            <a:ext cx="1567148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Warrior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F3565E-939A-B8D6-B231-71B06394F8FB}"/>
              </a:ext>
            </a:extLst>
          </p:cNvPr>
          <p:cNvSpPr/>
          <p:nvPr/>
        </p:nvSpPr>
        <p:spPr>
          <a:xfrm>
            <a:off x="3359185" y="3229272"/>
            <a:ext cx="2127537" cy="20925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3C9087-AEF9-CFE4-A26F-BC758CFB3BC4}"/>
              </a:ext>
            </a:extLst>
          </p:cNvPr>
          <p:cNvSpPr/>
          <p:nvPr/>
        </p:nvSpPr>
        <p:spPr>
          <a:xfrm>
            <a:off x="3424678" y="411508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공격력</a:t>
            </a:r>
            <a:r>
              <a:rPr lang="en-US" altLang="ko-KR" sz="12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85489A-D816-A2A9-70E1-B117C52A597A}"/>
              </a:ext>
            </a:extLst>
          </p:cNvPr>
          <p:cNvSpPr/>
          <p:nvPr/>
        </p:nvSpPr>
        <p:spPr>
          <a:xfrm>
            <a:off x="3424678" y="4504924"/>
            <a:ext cx="1053666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스피드</a:t>
            </a:r>
            <a:r>
              <a:rPr lang="en-US" altLang="ko-KR" sz="1200" b="1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B9975-72CE-B825-1AC9-293F13590C55}"/>
              </a:ext>
            </a:extLst>
          </p:cNvPr>
          <p:cNvSpPr/>
          <p:nvPr/>
        </p:nvSpPr>
        <p:spPr>
          <a:xfrm>
            <a:off x="3435521" y="3707031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체력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82B5D7-E66D-0F0B-EF1A-A6C8BC35FA8A}"/>
              </a:ext>
            </a:extLst>
          </p:cNvPr>
          <p:cNvSpPr/>
          <p:nvPr/>
        </p:nvSpPr>
        <p:spPr>
          <a:xfrm>
            <a:off x="3435522" y="4911738"/>
            <a:ext cx="1042821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치명타 확률</a:t>
            </a:r>
            <a:r>
              <a:rPr lang="en-US" altLang="ko-KR" sz="1200" b="1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05219-260C-665C-9CEA-01623B019426}"/>
              </a:ext>
            </a:extLst>
          </p:cNvPr>
          <p:cNvSpPr/>
          <p:nvPr/>
        </p:nvSpPr>
        <p:spPr>
          <a:xfrm>
            <a:off x="3877691" y="2932910"/>
            <a:ext cx="998451" cy="2822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</a:rPr>
              <a:t>status</a:t>
            </a:r>
            <a:endParaRPr lang="ko-KR" altLang="en-US" sz="1600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3A7AE5BB-122F-8C4E-2476-6C7F93E21854}"/>
              </a:ext>
            </a:extLst>
          </p:cNvPr>
          <p:cNvSpPr/>
          <p:nvPr/>
        </p:nvSpPr>
        <p:spPr>
          <a:xfrm>
            <a:off x="5241511" y="3768791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B1FBAA0-7505-AFA2-ECB4-F98C1459FB91}"/>
              </a:ext>
            </a:extLst>
          </p:cNvPr>
          <p:cNvSpPr/>
          <p:nvPr/>
        </p:nvSpPr>
        <p:spPr>
          <a:xfrm>
            <a:off x="3683203" y="3289280"/>
            <a:ext cx="1456914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재화</a:t>
            </a:r>
            <a:r>
              <a:rPr lang="en-US" altLang="ko-KR" sz="1600" dirty="0"/>
              <a:t>: 1000G</a:t>
            </a:r>
            <a:endParaRPr lang="ko-KR" altLang="en-US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B4B44AC2-B8A2-774C-B883-BFCB42824099}"/>
              </a:ext>
            </a:extLst>
          </p:cNvPr>
          <p:cNvSpPr/>
          <p:nvPr/>
        </p:nvSpPr>
        <p:spPr>
          <a:xfrm>
            <a:off x="5241511" y="4184916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4C7E4E9-A891-65B6-C8BF-DCF5657ABB3F}"/>
              </a:ext>
            </a:extLst>
          </p:cNvPr>
          <p:cNvSpPr/>
          <p:nvPr/>
        </p:nvSpPr>
        <p:spPr>
          <a:xfrm>
            <a:off x="5241511" y="4578558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4176A39A-D8F8-AE0E-D226-785BD12CB97B}"/>
              </a:ext>
            </a:extLst>
          </p:cNvPr>
          <p:cNvSpPr/>
          <p:nvPr/>
        </p:nvSpPr>
        <p:spPr>
          <a:xfrm>
            <a:off x="5241511" y="4969007"/>
            <a:ext cx="168377" cy="1752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02B5F8-2E60-1BE5-61A2-42EB263392D1}"/>
              </a:ext>
            </a:extLst>
          </p:cNvPr>
          <p:cNvSpPr/>
          <p:nvPr/>
        </p:nvSpPr>
        <p:spPr>
          <a:xfrm>
            <a:off x="4587606" y="370400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87AE48-913E-F9F7-95CF-266B6873F46F}"/>
              </a:ext>
            </a:extLst>
          </p:cNvPr>
          <p:cNvSpPr/>
          <p:nvPr/>
        </p:nvSpPr>
        <p:spPr>
          <a:xfrm>
            <a:off x="4572323" y="4123167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936F56-65E7-7AF6-80D4-AFF69720AFF4}"/>
              </a:ext>
            </a:extLst>
          </p:cNvPr>
          <p:cNvSpPr/>
          <p:nvPr/>
        </p:nvSpPr>
        <p:spPr>
          <a:xfrm>
            <a:off x="4576168" y="4504924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08CC6B-C283-3D0B-0524-6C9812632849}"/>
              </a:ext>
            </a:extLst>
          </p:cNvPr>
          <p:cNvSpPr/>
          <p:nvPr/>
        </p:nvSpPr>
        <p:spPr>
          <a:xfrm>
            <a:off x="4574366" y="4904223"/>
            <a:ext cx="577072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1/10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E41C9-6FE5-487B-C05F-401D2233A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49" y="2589511"/>
            <a:ext cx="1041257" cy="89374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2591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99DE259-D0AA-2195-C13D-6D606B52A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_x56522440">
            <a:extLst>
              <a:ext uri="{FF2B5EF4-FFF2-40B4-BE49-F238E27FC236}">
                <a16:creationId xmlns:a16="http://schemas.microsoft.com/office/drawing/2014/main" id="{EBCB99A2-8B05-590F-9833-2DD984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73" y="1605308"/>
            <a:ext cx="1860690" cy="23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8157F-E4FC-8960-8CD8-60F52622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76" y="1344972"/>
            <a:ext cx="2298820" cy="2593857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D0F09C27-D64F-1274-4761-BEA78A9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385" y="5381919"/>
            <a:ext cx="1648847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전사 캐릭터</a:t>
            </a:r>
          </a:p>
        </p:txBody>
      </p:sp>
      <p:sp>
        <p:nvSpPr>
          <p:cNvPr id="17" name="내용 개체 틀 7">
            <a:extLst>
              <a:ext uri="{FF2B5EF4-FFF2-40B4-BE49-F238E27FC236}">
                <a16:creationId xmlns:a16="http://schemas.microsoft.com/office/drawing/2014/main" id="{71F18696-D078-123D-1680-A5B4D5ABE470}"/>
              </a:ext>
            </a:extLst>
          </p:cNvPr>
          <p:cNvSpPr txBox="1">
            <a:spLocks/>
          </p:cNvSpPr>
          <p:nvPr/>
        </p:nvSpPr>
        <p:spPr>
          <a:xfrm>
            <a:off x="8297536" y="5381919"/>
            <a:ext cx="164884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2000" dirty="0"/>
              <a:t>궁수 캐릭터</a:t>
            </a: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F2272026-3CC9-7914-1CBC-611F761B3E3C}"/>
              </a:ext>
            </a:extLst>
          </p:cNvPr>
          <p:cNvSpPr txBox="1">
            <a:spLocks/>
          </p:cNvSpPr>
          <p:nvPr/>
        </p:nvSpPr>
        <p:spPr>
          <a:xfrm>
            <a:off x="2237232" y="6106688"/>
            <a:ext cx="771753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anose="020B0604020202020204" pitchFamily="34" charset="0"/>
              <a:buNone/>
            </a:pPr>
            <a:r>
              <a:rPr lang="ko-KR" altLang="en-US" sz="900" dirty="0" err="1"/>
              <a:t>에셋</a:t>
            </a:r>
            <a:r>
              <a:rPr lang="en-US" altLang="ko-KR" sz="900" dirty="0"/>
              <a:t>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5"/>
              </a:rPr>
              <a:t>https://assetstore.unity.com/packages/3d/characters/humanoids/atart-character-bundle-198121#publisher</a:t>
            </a:r>
            <a:r>
              <a:rPr lang="en-US" altLang="ko-KR" sz="900" dirty="0"/>
              <a:t>, Unity Asset Store, ATART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3CD69-DF2E-0456-7D9E-85DBB3502AB6}"/>
              </a:ext>
            </a:extLst>
          </p:cNvPr>
          <p:cNvSpPr txBox="1"/>
          <p:nvPr/>
        </p:nvSpPr>
        <p:spPr>
          <a:xfrm>
            <a:off x="1120644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느린 공격속도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, </a:t>
            </a:r>
            <a:r>
              <a:rPr lang="ko-KR" altLang="en-US" dirty="0"/>
              <a:t>높은 공격력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D650E-E33E-0605-19A9-33EF49717208}"/>
              </a:ext>
            </a:extLst>
          </p:cNvPr>
          <p:cNvSpPr txBox="1"/>
          <p:nvPr/>
        </p:nvSpPr>
        <p:spPr>
          <a:xfrm>
            <a:off x="6972316" y="593457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공격속도</a:t>
            </a:r>
            <a:r>
              <a:rPr lang="en-US" altLang="ko-KR" dirty="0"/>
              <a:t>, </a:t>
            </a:r>
            <a:r>
              <a:rPr lang="ko-KR" altLang="en-US" dirty="0"/>
              <a:t>낮은 체력</a:t>
            </a:r>
            <a:r>
              <a:rPr lang="en-US" altLang="ko-KR" dirty="0"/>
              <a:t>, </a:t>
            </a:r>
            <a:r>
              <a:rPr lang="ko-KR" altLang="en-US" dirty="0"/>
              <a:t>보통 공격력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10071-B561-4CD4-CD34-43B31A244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0" y="3946470"/>
            <a:ext cx="1332000" cy="13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D1EDE-8B54-4F7E-EFBB-EE5A94F61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00" y="3946470"/>
            <a:ext cx="1332000" cy="133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7AFD26-13D3-6A71-50FB-12331F0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0" y="3946470"/>
            <a:ext cx="1332000" cy="1332000"/>
          </a:xfrm>
          <a:prstGeom prst="rect">
            <a:avLst/>
          </a:prstGeom>
        </p:spPr>
      </p:pic>
      <p:pic>
        <p:nvPicPr>
          <p:cNvPr id="14" name="_x42185736">
            <a:extLst>
              <a:ext uri="{FF2B5EF4-FFF2-40B4-BE49-F238E27FC236}">
                <a16:creationId xmlns:a16="http://schemas.microsoft.com/office/drawing/2014/main" id="{FC974569-8975-B21A-9474-17284DA0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6"/>
          <a:stretch>
            <a:fillRect/>
          </a:stretch>
        </p:blipFill>
        <p:spPr bwMode="auto">
          <a:xfrm>
            <a:off x="3231809" y="1335995"/>
            <a:ext cx="2298820" cy="26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1624E5-DBD6-3D33-E1C0-D466A92A0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7" y="1612949"/>
            <a:ext cx="1861213" cy="2333521"/>
          </a:xfrm>
          <a:prstGeom prst="rect">
            <a:avLst/>
          </a:prstGeom>
        </p:spPr>
      </p:pic>
      <p:pic>
        <p:nvPicPr>
          <p:cNvPr id="26" name="그림 25" descr="실외, 사람, 보드, 운반이(가) 표시된 사진&#10;&#10;자동 생성된 설명">
            <a:extLst>
              <a:ext uri="{FF2B5EF4-FFF2-40B4-BE49-F238E27FC236}">
                <a16:creationId xmlns:a16="http://schemas.microsoft.com/office/drawing/2014/main" id="{B4AD7075-2F4F-2394-D7E6-E43F52227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72" y="3946470"/>
            <a:ext cx="1332000" cy="1332000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560A90EF-881D-D93D-9D52-36288D78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72" y="3940748"/>
            <a:ext cx="1332000" cy="1332000"/>
          </a:xfrm>
          <a:prstGeom prst="rect">
            <a:avLst/>
          </a:prstGeom>
        </p:spPr>
      </p:pic>
      <p:pic>
        <p:nvPicPr>
          <p:cNvPr id="30" name="그림 2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951B33D1-F5A1-5D71-4006-91503D64D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544" y="3940748"/>
            <a:ext cx="1332000" cy="1332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5EE2B24-5A11-A5F1-700C-0D0D4AF6D2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게임 소개 </a:t>
            </a:r>
            <a:r>
              <a:rPr lang="en-US" altLang="ko-KR" b="1" dirty="0"/>
              <a:t>- </a:t>
            </a:r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39945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1147</Words>
  <Application>Microsoft Office PowerPoint</Application>
  <PresentationFormat>와이드스크린</PresentationFormat>
  <Paragraphs>215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맑은 고딕</vt:lpstr>
      <vt:lpstr>Office 테마</vt:lpstr>
      <vt:lpstr>PowerPoint 프레젠테이션</vt:lpstr>
      <vt:lpstr>목차</vt:lpstr>
      <vt:lpstr>연구 목적</vt:lpstr>
      <vt:lpstr>PowerPoint 프레젠테이션</vt:lpstr>
      <vt:lpstr>게임 소개 – 장르</vt:lpstr>
      <vt:lpstr>게임 소개 –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25</cp:revision>
  <dcterms:created xsi:type="dcterms:W3CDTF">2022-12-16T11:59:41Z</dcterms:created>
  <dcterms:modified xsi:type="dcterms:W3CDTF">2022-12-25T02:54:34Z</dcterms:modified>
</cp:coreProperties>
</file>